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8" r:id="rId4"/>
    <p:sldId id="259" r:id="rId5"/>
    <p:sldId id="261" r:id="rId6"/>
    <p:sldId id="262" r:id="rId7"/>
    <p:sldId id="274" r:id="rId8"/>
    <p:sldId id="263" r:id="rId9"/>
    <p:sldId id="264" r:id="rId10"/>
    <p:sldId id="265" r:id="rId11"/>
    <p:sldId id="266" r:id="rId12"/>
    <p:sldId id="267" r:id="rId13"/>
    <p:sldId id="269" r:id="rId14"/>
    <p:sldId id="268" r:id="rId15"/>
    <p:sldId id="270" r:id="rId16"/>
    <p:sldId id="271" r:id="rId17"/>
    <p:sldId id="272" r:id="rId18"/>
    <p:sldId id="273" r:id="rId19"/>
    <p:sldId id="278" r:id="rId20"/>
    <p:sldId id="275" r:id="rId21"/>
    <p:sldId id="276"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snapToGrid="0" snapToObjects="1">
      <p:cViewPr varScale="1">
        <p:scale>
          <a:sx n="103" d="100"/>
          <a:sy n="103" d="100"/>
        </p:scale>
        <p:origin x="2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16" name="Slide Number Placeholder 15"/>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7" name="Footer Placeholder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15" name="Slide Number Placeholder 14"/>
          <p:cNvSpPr>
            <a:spLocks noGrp="1"/>
          </p:cNvSpPr>
          <p:nvPr>
            <p:ph type="sldNum" sz="quarter" idx="15"/>
          </p:nvPr>
        </p:nvSpPr>
        <p:spPr/>
        <p:txBody>
          <a:bodyPr/>
          <a:lstStyle>
            <a:lvl1pPr algn="ctr">
              <a:defRPr/>
            </a:lvl1pPr>
          </a:lstStyle>
          <a:p>
            <a:fld id="{D2E57653-3E58-4892-A7ED-712530ACC680}" type="slidenum">
              <a:rPr kumimoji="0" lang="en-US" smtClean="0"/>
              <a:pPr eaLnBrk="1" latinLnBrk="0" hangingPunct="1"/>
              <a:t>‹#›</a:t>
            </a:fld>
            <a:endParaRPr kumimoji="0" lang="en-US"/>
          </a:p>
        </p:txBody>
      </p:sp>
      <p:sp>
        <p:nvSpPr>
          <p:cNvPr id="16" name="Footer Placeholder 15"/>
          <p:cNvSpPr>
            <a:spLocks noGrp="1"/>
          </p:cNvSpPr>
          <p:nvPr>
            <p:ph type="ftr" sz="quarter" idx="16"/>
          </p:nvPr>
        </p:nvSpPr>
        <p:spPr/>
        <p:txBody>
          <a:bodyPr/>
          <a:lstStyle/>
          <a:p>
            <a:endParaRPr kumimoji="0"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8" name="Footer Placeholder 7"/>
          <p:cNvSpPr>
            <a:spLocks noGrp="1"/>
          </p:cNvSpPr>
          <p:nvPr>
            <p:ph type="ftr" sz="quarter" idx="11"/>
          </p:nvPr>
        </p:nvSpPr>
        <p:spPr/>
        <p:txBody>
          <a:bodyPr/>
          <a:lstStyle/>
          <a:p>
            <a:endParaRPr kumimoji="0" lang="en-US"/>
          </a:p>
        </p:txBody>
      </p:sp>
      <p:sp>
        <p:nvSpPr>
          <p:cNvPr id="7" name="Date Placeholder 6"/>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9" name="Slide Number Placeholder 8"/>
          <p:cNvSpPr>
            <a:spLocks noGrp="1"/>
          </p:cNvSpPr>
          <p:nvPr>
            <p:ph type="sldNum" sz="quarter" idx="15"/>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Drag picture to placeholder or click icon to add</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pPr eaLnBrk="1" latinLnBrk="0" hangingPunct="1"/>
            <a:fld id="{B41ABA4E-CD72-497B-97AA-7213B3980F60}" type="datetimeFigureOut">
              <a:rPr lang="en-US" smtClean="0"/>
              <a:pPr eaLnBrk="1" latinLnBrk="0" hangingPunct="1"/>
              <a:t>5/3/2017</a:t>
            </a:fld>
            <a:endParaRPr lang="en-US"/>
          </a:p>
        </p:txBody>
      </p:sp>
      <p:sp>
        <p:nvSpPr>
          <p:cNvPr id="9" name="Slide Number Placeholder 8"/>
          <p:cNvSpPr>
            <a:spLocks noGrp="1"/>
          </p:cNvSpPr>
          <p:nvPr>
            <p:ph type="sldNum" sz="quarter" idx="11"/>
          </p:nvPr>
        </p:nvSpPr>
        <p:spPr/>
        <p:txBody>
          <a:bodyPr/>
          <a:lstStyle/>
          <a:p>
            <a:fld id="{D2E57653-3E58-4892-A7ED-712530ACC680}"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B41ABA4E-CD72-497B-97AA-7213B3980F60}" type="datetimeFigureOut">
              <a:rPr lang="en-US" smtClean="0"/>
              <a:pPr eaLnBrk="1" latinLnBrk="0" hangingPunct="1"/>
              <a:t>5/3/2017</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2E57653-3E58-4892-A7ED-712530ACC680}" type="slidenum">
              <a:rPr kumimoji="0" lang="en-US" smtClean="0"/>
              <a:pPr eaLnBrk="1" latinLnBrk="0" hangingPunct="1"/>
              <a:t>‹#›</a:t>
            </a:fld>
            <a:endParaRPr kumimoji="0"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02212"/>
          </a:xfrm>
        </p:spPr>
        <p:txBody>
          <a:bodyPr>
            <a:normAutofit/>
          </a:bodyPr>
          <a:lstStyle/>
          <a:p>
            <a:pPr algn="ctr"/>
            <a:r>
              <a:rPr lang="en-US" b="1" dirty="0"/>
              <a:t>Justice Antonin Scalia’s Life and Impact on the Law</a:t>
            </a:r>
            <a:endParaRPr lang="en-US" dirty="0"/>
          </a:p>
        </p:txBody>
      </p:sp>
      <p:pic>
        <p:nvPicPr>
          <p:cNvPr id="5" name="Content Placeholder 4" descr="Scalia Portrait.jpg"/>
          <p:cNvPicPr>
            <a:picLocks noGrp="1" noChangeAspect="1"/>
          </p:cNvPicPr>
          <p:nvPr>
            <p:ph sz="half" idx="1"/>
          </p:nvPr>
        </p:nvPicPr>
        <p:blipFill>
          <a:blip r:embed="rId2" cstate="email">
            <a:extLst>
              <a:ext uri="{28A0092B-C50C-407E-A947-70E740481C1C}">
                <a14:useLocalDpi xmlns:a14="http://schemas.microsoft.com/office/drawing/2010/main" val="0"/>
              </a:ext>
            </a:extLst>
          </a:blip>
          <a:srcRect t="5393" b="5393"/>
          <a:stretch>
            <a:fillRect/>
          </a:stretch>
        </p:blipFill>
        <p:spPr>
          <a:xfrm>
            <a:off x="634395" y="2054613"/>
            <a:ext cx="3588752" cy="4041387"/>
          </a:xfrm>
        </p:spPr>
      </p:pic>
      <p:sp>
        <p:nvSpPr>
          <p:cNvPr id="4" name="Content Placeholder 3"/>
          <p:cNvSpPr>
            <a:spLocks noGrp="1"/>
          </p:cNvSpPr>
          <p:nvPr>
            <p:ph sz="half" idx="2"/>
          </p:nvPr>
        </p:nvSpPr>
        <p:spPr>
          <a:xfrm>
            <a:off x="4946694" y="2054612"/>
            <a:ext cx="3761442" cy="4041388"/>
          </a:xfrm>
        </p:spPr>
        <p:txBody>
          <a:bodyPr/>
          <a:lstStyle/>
          <a:p>
            <a:pPr marL="0" indent="0" algn="ctr">
              <a:buNone/>
            </a:pPr>
            <a:endParaRPr lang="en-US" dirty="0" smtClean="0"/>
          </a:p>
          <a:p>
            <a:pPr marL="0" indent="0" algn="ctr">
              <a:buNone/>
            </a:pPr>
            <a:endParaRPr lang="en-US" dirty="0"/>
          </a:p>
          <a:p>
            <a:pPr marL="0" indent="0" algn="ctr">
              <a:buNone/>
            </a:pPr>
            <a:r>
              <a:rPr lang="en-US" dirty="0" smtClean="0"/>
              <a:t>Presented </a:t>
            </a:r>
            <a:r>
              <a:rPr lang="en-US" dirty="0"/>
              <a:t>by: </a:t>
            </a:r>
          </a:p>
          <a:p>
            <a:pPr marL="0" indent="0" algn="ctr">
              <a:buNone/>
            </a:pPr>
            <a:r>
              <a:rPr lang="en-US" dirty="0"/>
              <a:t>Matthew R. Byrne, Esq.</a:t>
            </a:r>
          </a:p>
          <a:p>
            <a:pPr marL="0" indent="0" algn="ctr">
              <a:buNone/>
            </a:pPr>
            <a:r>
              <a:rPr lang="en-US" sz="1600" dirty="0" err="1"/>
              <a:t>matthew.r.byrne</a:t>
            </a:r>
            <a:r>
              <a:rPr lang="en-US" sz="1600" dirty="0" err="1" smtClean="0"/>
              <a:t>@gmail.com</a:t>
            </a:r>
            <a:endParaRPr lang="en-US" sz="1600" dirty="0"/>
          </a:p>
          <a:p>
            <a:endParaRPr lang="en-US" dirty="0"/>
          </a:p>
        </p:txBody>
      </p:sp>
    </p:spTree>
    <p:extLst>
      <p:ext uri="{BB962C8B-B14F-4D97-AF65-F5344CB8AC3E}">
        <p14:creationId xmlns:p14="http://schemas.microsoft.com/office/powerpoint/2010/main" val="3616491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Champion of Originalism:</a:t>
            </a:r>
          </a:p>
          <a:p>
            <a:pPr lvl="1"/>
            <a:r>
              <a:rPr lang="en-US" dirty="0"/>
              <a:t>"The Constitution that I interpret and apply is not living but dead, or as I prefer to call it, enduring. It means today not what current society, much less the court, thinks it ought to mean, but what it meant when it was adopted</a:t>
            </a:r>
            <a:r>
              <a:rPr lang="en-US" dirty="0" smtClean="0"/>
              <a:t>.“</a:t>
            </a:r>
          </a:p>
          <a:p>
            <a:pPr lvl="1"/>
            <a:r>
              <a:rPr lang="en-US" dirty="0" smtClean="0"/>
              <a:t>“…whole </a:t>
            </a:r>
            <a:r>
              <a:rPr lang="en-US" dirty="0"/>
              <a:t>purpose [of </a:t>
            </a:r>
            <a:r>
              <a:rPr lang="en-US" dirty="0" smtClean="0"/>
              <a:t>the </a:t>
            </a:r>
            <a:r>
              <a:rPr lang="en-US" dirty="0"/>
              <a:t>Constitution] is to prevent change—to embed certain rights in such a manner that future generations cannot readily take them </a:t>
            </a:r>
            <a:r>
              <a:rPr lang="en-US" dirty="0" smtClean="0"/>
              <a:t>away…”</a:t>
            </a:r>
          </a:p>
          <a:p>
            <a:pPr lvl="1"/>
            <a:r>
              <a:rPr lang="en-US" dirty="0" smtClean="0"/>
              <a:t>Examples: “awful,” “artificial,” and “amusing”</a:t>
            </a:r>
          </a:p>
          <a:p>
            <a:pPr lvl="1"/>
            <a:r>
              <a:rPr lang="en-US" dirty="0" smtClean="0"/>
              <a:t>“Every time the Supreme Court defines another right in the Constitution it reduces the scope of democratic debate.”</a:t>
            </a:r>
          </a:p>
          <a:p>
            <a:endParaRPr lang="en-US" dirty="0"/>
          </a:p>
        </p:txBody>
      </p:sp>
      <p:sp>
        <p:nvSpPr>
          <p:cNvPr id="3" name="Title 2"/>
          <p:cNvSpPr>
            <a:spLocks noGrp="1"/>
          </p:cNvSpPr>
          <p:nvPr>
            <p:ph type="title"/>
          </p:nvPr>
        </p:nvSpPr>
        <p:spPr/>
        <p:txBody>
          <a:bodyPr/>
          <a:lstStyle/>
          <a:p>
            <a:r>
              <a:rPr lang="en-US" dirty="0" smtClean="0"/>
              <a:t>The Constitution: Originalism</a:t>
            </a:r>
            <a:endParaRPr lang="en-US" dirty="0"/>
          </a:p>
        </p:txBody>
      </p:sp>
    </p:spTree>
    <p:extLst>
      <p:ext uri="{BB962C8B-B14F-4D97-AF65-F5344CB8AC3E}">
        <p14:creationId xmlns:p14="http://schemas.microsoft.com/office/powerpoint/2010/main" val="1983110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Examples:</a:t>
            </a:r>
          </a:p>
          <a:p>
            <a:pPr lvl="1"/>
            <a:r>
              <a:rPr lang="en-US" i="1" dirty="0" smtClean="0"/>
              <a:t>District of Columbia v. Heller </a:t>
            </a:r>
            <a:r>
              <a:rPr lang="en-US" dirty="0" smtClean="0"/>
              <a:t>– “well-regulated militia” requires historical meaning</a:t>
            </a:r>
          </a:p>
          <a:p>
            <a:pPr lvl="1"/>
            <a:endParaRPr lang="en-US" dirty="0" smtClean="0"/>
          </a:p>
          <a:p>
            <a:pPr lvl="1"/>
            <a:r>
              <a:rPr lang="en-US" i="1" dirty="0" err="1" smtClean="0"/>
              <a:t>Kyllo</a:t>
            </a:r>
            <a:r>
              <a:rPr lang="en-US" i="1" dirty="0" smtClean="0"/>
              <a:t> v. United States </a:t>
            </a:r>
            <a:r>
              <a:rPr lang="en-US" dirty="0" smtClean="0"/>
              <a:t>– warrantless thermal imager – </a:t>
            </a:r>
            <a:r>
              <a:rPr lang="en-US" dirty="0"/>
              <a:t>new technology, look at limits on “upon this power of technology to shrink the realm of guaranteed </a:t>
            </a:r>
            <a:r>
              <a:rPr lang="en-US" dirty="0" smtClean="0"/>
              <a:t>privacy,” looking at what privacy was guaranteed</a:t>
            </a:r>
          </a:p>
          <a:p>
            <a:pPr lvl="1"/>
            <a:endParaRPr lang="en-US" dirty="0"/>
          </a:p>
          <a:p>
            <a:pPr lvl="1"/>
            <a:r>
              <a:rPr lang="en-US" i="1" dirty="0" smtClean="0"/>
              <a:t>Casey v. Planned Parenthood </a:t>
            </a:r>
            <a:r>
              <a:rPr lang="en-US" dirty="0" smtClean="0"/>
              <a:t>– justices </a:t>
            </a:r>
            <a:r>
              <a:rPr lang="en-US" dirty="0"/>
              <a:t>should perform </a:t>
            </a:r>
            <a:r>
              <a:rPr lang="en-US" dirty="0" smtClean="0"/>
              <a:t>“essentially </a:t>
            </a:r>
            <a:r>
              <a:rPr lang="en-US" dirty="0"/>
              <a:t>lawyers’ work,” by “reading text and discerning our society’s traditional understanding of that text.”</a:t>
            </a:r>
            <a:br>
              <a:rPr lang="en-US" dirty="0"/>
            </a:br>
            <a:endParaRPr lang="en-US" dirty="0"/>
          </a:p>
        </p:txBody>
      </p:sp>
      <p:sp>
        <p:nvSpPr>
          <p:cNvPr id="3" name="Title 2"/>
          <p:cNvSpPr>
            <a:spLocks noGrp="1"/>
          </p:cNvSpPr>
          <p:nvPr>
            <p:ph type="title"/>
          </p:nvPr>
        </p:nvSpPr>
        <p:spPr/>
        <p:txBody>
          <a:bodyPr/>
          <a:lstStyle/>
          <a:p>
            <a:r>
              <a:rPr lang="en-US" dirty="0"/>
              <a:t>The Constitution: Originalism</a:t>
            </a:r>
          </a:p>
        </p:txBody>
      </p:sp>
    </p:spTree>
    <p:extLst>
      <p:ext uri="{BB962C8B-B14F-4D97-AF65-F5344CB8AC3E}">
        <p14:creationId xmlns:p14="http://schemas.microsoft.com/office/powerpoint/2010/main" val="754572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Look at legislative text, not legislative intent:</a:t>
            </a:r>
          </a:p>
          <a:p>
            <a:pPr lvl="1"/>
            <a:r>
              <a:rPr lang="en-US" i="1" dirty="0"/>
              <a:t>Graham County Soil &amp; Water </a:t>
            </a:r>
            <a:r>
              <a:rPr lang="en-US" i="1" dirty="0" err="1"/>
              <a:t>Conserv</a:t>
            </a:r>
            <a:r>
              <a:rPr lang="en-US" i="1" dirty="0"/>
              <a:t>. Dist. V. U.S. ex </a:t>
            </a:r>
            <a:r>
              <a:rPr lang="en-US" i="1" dirty="0" err="1"/>
              <a:t>rel</a:t>
            </a:r>
            <a:r>
              <a:rPr lang="en-US" i="1" dirty="0"/>
              <a:t> </a:t>
            </a:r>
            <a:r>
              <a:rPr lang="en-US" i="1" dirty="0" smtClean="0"/>
              <a:t>Wilson – “</a:t>
            </a:r>
            <a:r>
              <a:rPr lang="en-US" dirty="0" smtClean="0"/>
              <a:t>The </a:t>
            </a:r>
            <a:r>
              <a:rPr lang="en-US" dirty="0"/>
              <a:t>Constitution gives legal effect to the ‘laws’ Congress enacts not the objectives its Members aimed to achieve in voting for them</a:t>
            </a:r>
            <a:r>
              <a:rPr lang="en-US" dirty="0" smtClean="0"/>
              <a:t>.”</a:t>
            </a:r>
          </a:p>
          <a:p>
            <a:r>
              <a:rPr lang="en-US" dirty="0" smtClean="0"/>
              <a:t>Bicameralism and presentment</a:t>
            </a:r>
          </a:p>
          <a:p>
            <a:r>
              <a:rPr lang="en-US" dirty="0" smtClean="0"/>
              <a:t>Law governs, not legislator’s intent or judge’s preference</a:t>
            </a:r>
          </a:p>
          <a:p>
            <a:r>
              <a:rPr lang="en-US" dirty="0" smtClean="0"/>
              <a:t>“It </a:t>
            </a:r>
            <a:r>
              <a:rPr lang="en-US" dirty="0"/>
              <a:t>is simply not compatible with democratic theory that laws mean whatever they ought to mean, and that unelected judges decide what that </a:t>
            </a:r>
            <a:r>
              <a:rPr lang="en-US" dirty="0" smtClean="0"/>
              <a:t>is;” and </a:t>
            </a:r>
            <a:r>
              <a:rPr lang="en-US" dirty="0"/>
              <a:t>“[t]his corrosion of democracy occurs even when law-revising judges are elected,” because “[t]he five or seven or nine members of a state supreme court, lawyers all, can hardly be considered a representative assembly.”</a:t>
            </a:r>
            <a:endParaRPr lang="en-US" dirty="0" smtClean="0"/>
          </a:p>
          <a:p>
            <a:pPr lvl="1"/>
            <a:endParaRPr lang="en-US" dirty="0"/>
          </a:p>
        </p:txBody>
      </p:sp>
      <p:sp>
        <p:nvSpPr>
          <p:cNvPr id="3" name="Title 2"/>
          <p:cNvSpPr>
            <a:spLocks noGrp="1"/>
          </p:cNvSpPr>
          <p:nvPr>
            <p:ph type="title"/>
          </p:nvPr>
        </p:nvSpPr>
        <p:spPr/>
        <p:txBody>
          <a:bodyPr/>
          <a:lstStyle/>
          <a:p>
            <a:r>
              <a:rPr lang="en-US" dirty="0" smtClean="0"/>
              <a:t>Statutes: Legislative Intent</a:t>
            </a:r>
            <a:endParaRPr lang="en-US" dirty="0"/>
          </a:p>
        </p:txBody>
      </p:sp>
    </p:spTree>
    <p:extLst>
      <p:ext uri="{BB962C8B-B14F-4D97-AF65-F5344CB8AC3E}">
        <p14:creationId xmlns:p14="http://schemas.microsoft.com/office/powerpoint/2010/main" val="3293909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Statutes: Legislative Intent</a:t>
            </a:r>
            <a:endParaRPr lang="en-US" dirty="0"/>
          </a:p>
        </p:txBody>
      </p:sp>
      <p:sp>
        <p:nvSpPr>
          <p:cNvPr id="5" name="Content Placeholder 4"/>
          <p:cNvSpPr>
            <a:spLocks noGrp="1"/>
          </p:cNvSpPr>
          <p:nvPr>
            <p:ph idx="1"/>
          </p:nvPr>
        </p:nvSpPr>
        <p:spPr/>
        <p:txBody>
          <a:bodyPr/>
          <a:lstStyle/>
          <a:p>
            <a:r>
              <a:rPr lang="en-US" dirty="0" smtClean="0"/>
              <a:t>Examples:</a:t>
            </a:r>
          </a:p>
          <a:p>
            <a:pPr lvl="1"/>
            <a:r>
              <a:rPr lang="en-US" dirty="0" smtClean="0"/>
              <a:t>Affordable Care Act</a:t>
            </a:r>
          </a:p>
          <a:p>
            <a:pPr lvl="1"/>
            <a:r>
              <a:rPr lang="en-US" dirty="0" smtClean="0"/>
              <a:t>Title VII</a:t>
            </a:r>
          </a:p>
          <a:p>
            <a:pPr lvl="1"/>
            <a:r>
              <a:rPr lang="en-US" dirty="0" smtClean="0"/>
              <a:t>Role of staff</a:t>
            </a:r>
          </a:p>
          <a:p>
            <a:pPr lvl="1"/>
            <a:r>
              <a:rPr lang="en-US" dirty="0" smtClean="0"/>
              <a:t>Does Senate know House’s intent, and vice versa?</a:t>
            </a:r>
          </a:p>
          <a:p>
            <a:pPr lvl="1"/>
            <a:r>
              <a:rPr lang="en-US" dirty="0" smtClean="0"/>
              <a:t>Does president know intent?</a:t>
            </a:r>
          </a:p>
          <a:p>
            <a:pPr lvl="1"/>
            <a:r>
              <a:rPr lang="en-US" dirty="0" smtClean="0"/>
              <a:t>535 different intents?</a:t>
            </a:r>
          </a:p>
          <a:p>
            <a:pPr lvl="1"/>
            <a:endParaRPr lang="en-US" dirty="0" smtClean="0"/>
          </a:p>
          <a:p>
            <a:pPr lvl="1"/>
            <a:endParaRPr lang="en-US" dirty="0"/>
          </a:p>
        </p:txBody>
      </p:sp>
    </p:spTree>
    <p:extLst>
      <p:ext uri="{BB962C8B-B14F-4D97-AF65-F5344CB8AC3E}">
        <p14:creationId xmlns:p14="http://schemas.microsoft.com/office/powerpoint/2010/main" val="923441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smtClean="0"/>
              <a:t>Chevron USA, Inc. v. Natural Resources Defense Council </a:t>
            </a:r>
            <a:r>
              <a:rPr lang="en-US" dirty="0" smtClean="0"/>
              <a:t>(1984)</a:t>
            </a:r>
          </a:p>
          <a:p>
            <a:pPr lvl="1"/>
            <a:r>
              <a:rPr lang="en-US" dirty="0" smtClean="0"/>
              <a:t>Before Scalia joined the court</a:t>
            </a:r>
          </a:p>
          <a:p>
            <a:pPr lvl="1"/>
            <a:r>
              <a:rPr lang="en-US" dirty="0" smtClean="0"/>
              <a:t>Step 1: Has Congress spoken? Is intent clear?</a:t>
            </a:r>
          </a:p>
          <a:p>
            <a:pPr lvl="1"/>
            <a:r>
              <a:rPr lang="en-US" dirty="0" smtClean="0"/>
              <a:t>Step 2: If silent or ambiguous, defer to administrative agency’s reasonable interpretation</a:t>
            </a:r>
          </a:p>
          <a:p>
            <a:r>
              <a:rPr lang="en-US" dirty="0" smtClean="0"/>
              <a:t>Scalia in 1980s:</a:t>
            </a:r>
          </a:p>
          <a:p>
            <a:pPr lvl="1"/>
            <a:r>
              <a:rPr lang="en-US" dirty="0" smtClean="0"/>
              <a:t>“background rule of law against which Congress can legislate”</a:t>
            </a:r>
          </a:p>
          <a:p>
            <a:pPr lvl="1"/>
            <a:r>
              <a:rPr lang="en-US" dirty="0" smtClean="0"/>
              <a:t>Legislators </a:t>
            </a:r>
            <a:r>
              <a:rPr lang="en-US" dirty="0"/>
              <a:t>“do not have to gamble upon whether, if they say nothing about it in the statute, the ultimate answer [to an interpretive question] will be provided by the courts or rather by the Department of Labor</a:t>
            </a:r>
            <a:r>
              <a:rPr lang="en-US" dirty="0" smtClean="0"/>
              <a:t>.”</a:t>
            </a:r>
          </a:p>
          <a:p>
            <a:r>
              <a:rPr lang="en-US" dirty="0" smtClean="0"/>
              <a:t>Changing view?</a:t>
            </a:r>
          </a:p>
          <a:p>
            <a:pPr lvl="1"/>
            <a:endParaRPr lang="en-US" dirty="0"/>
          </a:p>
        </p:txBody>
      </p:sp>
      <p:sp>
        <p:nvSpPr>
          <p:cNvPr id="3" name="Title 2"/>
          <p:cNvSpPr>
            <a:spLocks noGrp="1"/>
          </p:cNvSpPr>
          <p:nvPr>
            <p:ph type="title"/>
          </p:nvPr>
        </p:nvSpPr>
        <p:spPr/>
        <p:txBody>
          <a:bodyPr/>
          <a:lstStyle/>
          <a:p>
            <a:r>
              <a:rPr lang="en-US" dirty="0" smtClean="0"/>
              <a:t>Regulations: </a:t>
            </a:r>
            <a:r>
              <a:rPr lang="en-US" i="1" dirty="0" smtClean="0"/>
              <a:t>Chevron</a:t>
            </a:r>
            <a:endParaRPr lang="en-US" i="1" dirty="0"/>
          </a:p>
        </p:txBody>
      </p:sp>
    </p:spTree>
    <p:extLst>
      <p:ext uri="{BB962C8B-B14F-4D97-AF65-F5344CB8AC3E}">
        <p14:creationId xmlns:p14="http://schemas.microsoft.com/office/powerpoint/2010/main" val="365604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Auer v. Robbins </a:t>
            </a:r>
            <a:r>
              <a:rPr lang="en-US" dirty="0" smtClean="0"/>
              <a:t>(1997)</a:t>
            </a:r>
          </a:p>
          <a:p>
            <a:pPr lvl="1"/>
            <a:r>
              <a:rPr lang="en-US" dirty="0" smtClean="0"/>
              <a:t>Scalia </a:t>
            </a:r>
            <a:r>
              <a:rPr lang="en-US" dirty="0"/>
              <a:t>Majority Opinion: “ultimate criterion” in interpreting </a:t>
            </a:r>
            <a:r>
              <a:rPr lang="en-US" dirty="0" smtClean="0"/>
              <a:t>regulations </a:t>
            </a:r>
            <a:r>
              <a:rPr lang="en-US" dirty="0"/>
              <a:t>“is the administrative interpretation, which becomes of controlling weight unless it is plainly erroneous or inconsistent with the </a:t>
            </a:r>
            <a:r>
              <a:rPr lang="en-US" dirty="0" smtClean="0"/>
              <a:t>regulation…”</a:t>
            </a:r>
          </a:p>
          <a:p>
            <a:r>
              <a:rPr lang="en-US" dirty="0" smtClean="0"/>
              <a:t>But….</a:t>
            </a:r>
          </a:p>
          <a:p>
            <a:r>
              <a:rPr lang="en-US" i="1" dirty="0" smtClean="0"/>
              <a:t>Perez v. Mortgage Bankers Association</a:t>
            </a:r>
            <a:r>
              <a:rPr lang="en-US" dirty="0" smtClean="0"/>
              <a:t> (2015)</a:t>
            </a:r>
          </a:p>
          <a:p>
            <a:pPr lvl="1"/>
            <a:r>
              <a:rPr lang="en-US" dirty="0" smtClean="0"/>
              <a:t>Scalia Concurrence: Supreme Court should abandon  </a:t>
            </a:r>
            <a:r>
              <a:rPr lang="en-US" i="1" dirty="0" smtClean="0"/>
              <a:t>Auer</a:t>
            </a:r>
            <a:r>
              <a:rPr lang="en-US" dirty="0" smtClean="0"/>
              <a:t>!</a:t>
            </a:r>
            <a:endParaRPr lang="en-US" dirty="0"/>
          </a:p>
        </p:txBody>
      </p:sp>
      <p:sp>
        <p:nvSpPr>
          <p:cNvPr id="3" name="Title 2"/>
          <p:cNvSpPr>
            <a:spLocks noGrp="1"/>
          </p:cNvSpPr>
          <p:nvPr>
            <p:ph type="title"/>
          </p:nvPr>
        </p:nvSpPr>
        <p:spPr/>
        <p:txBody>
          <a:bodyPr/>
          <a:lstStyle/>
          <a:p>
            <a:r>
              <a:rPr lang="en-US" dirty="0" smtClean="0"/>
              <a:t>Regulations: </a:t>
            </a:r>
            <a:r>
              <a:rPr lang="en-US" i="1" dirty="0" smtClean="0"/>
              <a:t>Auer</a:t>
            </a:r>
            <a:endParaRPr lang="en-US" i="1" dirty="0"/>
          </a:p>
        </p:txBody>
      </p:sp>
    </p:spTree>
    <p:extLst>
      <p:ext uri="{BB962C8B-B14F-4D97-AF65-F5344CB8AC3E}">
        <p14:creationId xmlns:p14="http://schemas.microsoft.com/office/powerpoint/2010/main" val="2366242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“Every tinhorn dictator in the world today has a Bill of Rights, every banana </a:t>
            </a:r>
            <a:r>
              <a:rPr lang="en-US" dirty="0" smtClean="0"/>
              <a:t>republic. The </a:t>
            </a:r>
            <a:r>
              <a:rPr lang="en-US" dirty="0"/>
              <a:t>first thing you do when you seize power is to promulgate a bill of rights, and the so-called world community applauds... As long as the real constitution does not prevent centralization of power in one person or in one party you can ignore the bill of </a:t>
            </a:r>
            <a:r>
              <a:rPr lang="en-US" dirty="0" smtClean="0"/>
              <a:t>rights….The </a:t>
            </a:r>
            <a:r>
              <a:rPr lang="en-US" dirty="0"/>
              <a:t>structural </a:t>
            </a:r>
            <a:r>
              <a:rPr lang="en-US" dirty="0" smtClean="0"/>
              <a:t>cases…That </a:t>
            </a:r>
            <a:r>
              <a:rPr lang="en-US" dirty="0"/>
              <a:t>is what’s crucial</a:t>
            </a:r>
            <a:r>
              <a:rPr lang="en-US" dirty="0" smtClean="0"/>
              <a:t>.”</a:t>
            </a:r>
          </a:p>
          <a:p>
            <a:pPr lvl="1"/>
            <a:endParaRPr lang="en-US" dirty="0"/>
          </a:p>
          <a:p>
            <a:endParaRPr lang="en-US" dirty="0"/>
          </a:p>
        </p:txBody>
      </p:sp>
      <p:sp>
        <p:nvSpPr>
          <p:cNvPr id="3" name="Title 2"/>
          <p:cNvSpPr>
            <a:spLocks noGrp="1"/>
          </p:cNvSpPr>
          <p:nvPr>
            <p:ph type="title"/>
          </p:nvPr>
        </p:nvSpPr>
        <p:spPr/>
        <p:txBody>
          <a:bodyPr/>
          <a:lstStyle/>
          <a:p>
            <a:r>
              <a:rPr lang="en-US" dirty="0" smtClean="0"/>
              <a:t>The Structural Constitution</a:t>
            </a:r>
            <a:endParaRPr lang="en-US" dirty="0"/>
          </a:p>
        </p:txBody>
      </p:sp>
    </p:spTree>
    <p:extLst>
      <p:ext uri="{BB962C8B-B14F-4D97-AF65-F5344CB8AC3E}">
        <p14:creationId xmlns:p14="http://schemas.microsoft.com/office/powerpoint/2010/main" val="2465008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a:t>Morrison v. Olson </a:t>
            </a:r>
            <a:r>
              <a:rPr lang="en-US" dirty="0"/>
              <a:t>(1988)</a:t>
            </a:r>
          </a:p>
          <a:p>
            <a:pPr lvl="1"/>
            <a:r>
              <a:rPr lang="en-US" dirty="0"/>
              <a:t>Dissented (8-1) from decision upholding office nominally part of executive </a:t>
            </a:r>
            <a:r>
              <a:rPr lang="en-US" dirty="0" smtClean="0"/>
              <a:t>branch</a:t>
            </a:r>
          </a:p>
          <a:p>
            <a:pPr lvl="1"/>
            <a:r>
              <a:rPr lang="en-US" dirty="0" smtClean="0"/>
              <a:t>Case “about power” and about “the allocation of power among Congress, the President and the courts in such fashion as to preserve the equilibrium the Constitution sought to establish…so that a gradual concentration of powers in the same department can effectively be resisted.” (quoting Federalist No. 51)</a:t>
            </a:r>
          </a:p>
          <a:p>
            <a:pPr lvl="1"/>
            <a:r>
              <a:rPr lang="en-US" dirty="0" smtClean="0"/>
              <a:t>Article II and executive power: “[T]his does not mean some of the executive power, but all of the executive power.”</a:t>
            </a:r>
          </a:p>
          <a:p>
            <a:pPr lvl="1"/>
            <a:endParaRPr lang="en-US" dirty="0" smtClean="0"/>
          </a:p>
          <a:p>
            <a:pPr lvl="1"/>
            <a:endParaRPr lang="en-US" dirty="0" smtClean="0"/>
          </a:p>
          <a:p>
            <a:pPr lvl="1"/>
            <a:endParaRPr lang="en-US" dirty="0" smtClean="0"/>
          </a:p>
          <a:p>
            <a:pPr lvl="1"/>
            <a:endParaRPr lang="en-US" dirty="0"/>
          </a:p>
          <a:p>
            <a:pPr lvl="1"/>
            <a:endParaRPr lang="en-US" dirty="0"/>
          </a:p>
          <a:p>
            <a:endParaRPr lang="en-US" dirty="0" smtClean="0"/>
          </a:p>
          <a:p>
            <a:endParaRPr lang="en-US" dirty="0"/>
          </a:p>
          <a:p>
            <a:endParaRPr lang="en-US" dirty="0"/>
          </a:p>
        </p:txBody>
      </p:sp>
      <p:sp>
        <p:nvSpPr>
          <p:cNvPr id="3" name="Title 2"/>
          <p:cNvSpPr>
            <a:spLocks noGrp="1"/>
          </p:cNvSpPr>
          <p:nvPr>
            <p:ph type="title"/>
          </p:nvPr>
        </p:nvSpPr>
        <p:spPr/>
        <p:txBody>
          <a:bodyPr/>
          <a:lstStyle/>
          <a:p>
            <a:r>
              <a:rPr lang="en-US" dirty="0"/>
              <a:t>The Structural Constitution</a:t>
            </a:r>
          </a:p>
        </p:txBody>
      </p:sp>
    </p:spTree>
    <p:extLst>
      <p:ext uri="{BB962C8B-B14F-4D97-AF65-F5344CB8AC3E}">
        <p14:creationId xmlns:p14="http://schemas.microsoft.com/office/powerpoint/2010/main" val="1461327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“Stupid But Constitutional” Stamp</a:t>
            </a:r>
          </a:p>
          <a:p>
            <a:r>
              <a:rPr lang="en-US" dirty="0" smtClean="0"/>
              <a:t>“If I were king, I would not allow people to go about burning the American flag. However, we have a First Amendment, which says that the right of free speech shall not be abridged.”</a:t>
            </a:r>
          </a:p>
          <a:p>
            <a:r>
              <a:rPr lang="en-US" dirty="0" smtClean="0"/>
              <a:t>“If you’re going to be a good and faithful judge, you have to resign yourself to the fact that you’re not always going to like the conclusions you reach. If you like them all the time, you’re probably doing something wrong.”</a:t>
            </a:r>
            <a:endParaRPr lang="en-US" dirty="0"/>
          </a:p>
        </p:txBody>
      </p:sp>
      <p:sp>
        <p:nvSpPr>
          <p:cNvPr id="3" name="Title 2"/>
          <p:cNvSpPr>
            <a:spLocks noGrp="1"/>
          </p:cNvSpPr>
          <p:nvPr>
            <p:ph type="title"/>
          </p:nvPr>
        </p:nvSpPr>
        <p:spPr/>
        <p:txBody>
          <a:bodyPr/>
          <a:lstStyle/>
          <a:p>
            <a:r>
              <a:rPr lang="en-US" dirty="0" smtClean="0"/>
              <a:t>Getting the Right Answer</a:t>
            </a:r>
            <a:endParaRPr lang="en-US" dirty="0"/>
          </a:p>
        </p:txBody>
      </p:sp>
    </p:spTree>
    <p:extLst>
      <p:ext uri="{BB962C8B-B14F-4D97-AF65-F5344CB8AC3E}">
        <p14:creationId xmlns:p14="http://schemas.microsoft.com/office/powerpoint/2010/main" val="433052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Scalia v. Thomas on Fourth Amendment</a:t>
            </a:r>
          </a:p>
          <a:p>
            <a:r>
              <a:rPr lang="en-US" dirty="0" smtClean="0"/>
              <a:t>Scalia decision in </a:t>
            </a:r>
            <a:r>
              <a:rPr lang="en-US" i="1" dirty="0" err="1" smtClean="0"/>
              <a:t>Raich</a:t>
            </a:r>
            <a:r>
              <a:rPr lang="en-US" dirty="0" smtClean="0"/>
              <a:t> case</a:t>
            </a:r>
          </a:p>
          <a:p>
            <a:r>
              <a:rPr lang="en-US" dirty="0" smtClean="0"/>
              <a:t>Scalia and Thomas v. Roberts and Alito (and Kennedy) on Originalism</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Disagreements Among Conservatives</a:t>
            </a:r>
            <a:endParaRPr lang="en-US" dirty="0"/>
          </a:p>
        </p:txBody>
      </p:sp>
    </p:spTree>
    <p:extLst>
      <p:ext uri="{BB962C8B-B14F-4D97-AF65-F5344CB8AC3E}">
        <p14:creationId xmlns:p14="http://schemas.microsoft.com/office/powerpoint/2010/main" val="73492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Biographical Details</a:t>
            </a:r>
          </a:p>
          <a:p>
            <a:r>
              <a:rPr lang="en-US" dirty="0" smtClean="0"/>
              <a:t>The Constitution: </a:t>
            </a:r>
            <a:r>
              <a:rPr lang="en-US" dirty="0" err="1" smtClean="0"/>
              <a:t>Originalism</a:t>
            </a:r>
            <a:endParaRPr lang="en-US" dirty="0" smtClean="0"/>
          </a:p>
          <a:p>
            <a:r>
              <a:rPr lang="en-US" dirty="0" smtClean="0"/>
              <a:t>Statutes: </a:t>
            </a:r>
            <a:r>
              <a:rPr lang="en-US" dirty="0" err="1" smtClean="0"/>
              <a:t>Textualism</a:t>
            </a:r>
            <a:r>
              <a:rPr lang="en-US" dirty="0" smtClean="0"/>
              <a:t> and Legislative Intent</a:t>
            </a:r>
          </a:p>
          <a:p>
            <a:r>
              <a:rPr lang="en-US" dirty="0" smtClean="0"/>
              <a:t>Regulations: </a:t>
            </a:r>
            <a:r>
              <a:rPr lang="en-US" i="1" dirty="0" smtClean="0"/>
              <a:t>Chevron</a:t>
            </a:r>
          </a:p>
          <a:p>
            <a:r>
              <a:rPr lang="en-US" dirty="0" smtClean="0"/>
              <a:t>The Structural Constitution</a:t>
            </a:r>
          </a:p>
          <a:p>
            <a:r>
              <a:rPr lang="en-US" dirty="0" smtClean="0"/>
              <a:t>Finding the Right Answer</a:t>
            </a:r>
          </a:p>
          <a:p>
            <a:r>
              <a:rPr lang="en-US" dirty="0" smtClean="0"/>
              <a:t>Disagreements Among Conservatives</a:t>
            </a:r>
          </a:p>
          <a:p>
            <a:r>
              <a:rPr lang="en-US" dirty="0" smtClean="0"/>
              <a:t>Influence on the Judiciary, Lawyers, and Students</a:t>
            </a:r>
          </a:p>
          <a:p>
            <a:r>
              <a:rPr lang="en-US" dirty="0" smtClean="0"/>
              <a:t>Faith and the Judge</a:t>
            </a:r>
          </a:p>
          <a:p>
            <a:endParaRPr lang="en-US" dirty="0"/>
          </a:p>
        </p:txBody>
      </p:sp>
      <p:sp>
        <p:nvSpPr>
          <p:cNvPr id="3" name="Title 2"/>
          <p:cNvSpPr>
            <a:spLocks noGrp="1"/>
          </p:cNvSpPr>
          <p:nvPr>
            <p:ph type="title"/>
          </p:nvPr>
        </p:nvSpPr>
        <p:spPr/>
        <p:txBody>
          <a:bodyPr/>
          <a:lstStyle/>
          <a:p>
            <a:r>
              <a:rPr lang="en-US" dirty="0" smtClean="0"/>
              <a:t>What We’ll Cover</a:t>
            </a:r>
            <a:endParaRPr lang="en-US" dirty="0"/>
          </a:p>
        </p:txBody>
      </p:sp>
    </p:spTree>
    <p:extLst>
      <p:ext uri="{BB962C8B-B14F-4D97-AF65-F5344CB8AC3E}">
        <p14:creationId xmlns:p14="http://schemas.microsoft.com/office/powerpoint/2010/main" val="1816997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“His views on textualism and originalism, his views on the role of judges in our society, on the practice of judging, have really transformed the terms of legal debate in this </a:t>
            </a:r>
            <a:r>
              <a:rPr lang="en-US" dirty="0" smtClean="0"/>
              <a:t>country. He </a:t>
            </a:r>
            <a:r>
              <a:rPr lang="en-US" dirty="0"/>
              <a:t>is the justice who has had the most important impact over the years on how we think and talk about law.” </a:t>
            </a:r>
            <a:r>
              <a:rPr lang="en-US" dirty="0" smtClean="0"/>
              <a:t>– Justice (then Dean) Elena Kagan</a:t>
            </a:r>
          </a:p>
          <a:p>
            <a:r>
              <a:rPr lang="en-US" dirty="0" smtClean="0"/>
              <a:t>“We </a:t>
            </a:r>
            <a:r>
              <a:rPr lang="en-US" dirty="0"/>
              <a:t>are all originalists now</a:t>
            </a:r>
            <a:r>
              <a:rPr lang="en-US" dirty="0" smtClean="0"/>
              <a:t>.” – Ronald Dworkin</a:t>
            </a:r>
            <a:endParaRPr lang="en-US" dirty="0"/>
          </a:p>
        </p:txBody>
      </p:sp>
      <p:sp>
        <p:nvSpPr>
          <p:cNvPr id="3" name="Title 2"/>
          <p:cNvSpPr>
            <a:spLocks noGrp="1"/>
          </p:cNvSpPr>
          <p:nvPr>
            <p:ph type="title"/>
          </p:nvPr>
        </p:nvSpPr>
        <p:spPr/>
        <p:txBody>
          <a:bodyPr>
            <a:normAutofit fontScale="90000"/>
          </a:bodyPr>
          <a:lstStyle/>
          <a:p>
            <a:r>
              <a:rPr lang="en-US" dirty="0" smtClean="0"/>
              <a:t>Influence on the Judiciary, Lawyers, and Students</a:t>
            </a:r>
            <a:endParaRPr lang="en-US" dirty="0"/>
          </a:p>
        </p:txBody>
      </p:sp>
    </p:spTree>
    <p:extLst>
      <p:ext uri="{BB962C8B-B14F-4D97-AF65-F5344CB8AC3E}">
        <p14:creationId xmlns:p14="http://schemas.microsoft.com/office/powerpoint/2010/main" val="883807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Lawyers - ?</a:t>
            </a:r>
          </a:p>
          <a:p>
            <a:r>
              <a:rPr lang="en-US" dirty="0" smtClean="0"/>
              <a:t>Students</a:t>
            </a:r>
          </a:p>
          <a:p>
            <a:pPr lvl="1"/>
            <a:r>
              <a:rPr lang="en-US" dirty="0" smtClean="0"/>
              <a:t>Dissents focus of law school instruction</a:t>
            </a:r>
          </a:p>
          <a:p>
            <a:pPr lvl="1"/>
            <a:r>
              <a:rPr lang="en-US" dirty="0" smtClean="0"/>
              <a:t>Federalist Society</a:t>
            </a:r>
            <a:endParaRPr lang="en-US" dirty="0"/>
          </a:p>
        </p:txBody>
      </p:sp>
      <p:sp>
        <p:nvSpPr>
          <p:cNvPr id="3" name="Title 2"/>
          <p:cNvSpPr>
            <a:spLocks noGrp="1"/>
          </p:cNvSpPr>
          <p:nvPr>
            <p:ph type="title"/>
          </p:nvPr>
        </p:nvSpPr>
        <p:spPr/>
        <p:txBody>
          <a:bodyPr>
            <a:normAutofit fontScale="90000"/>
          </a:bodyPr>
          <a:lstStyle/>
          <a:p>
            <a:r>
              <a:rPr lang="en-US" dirty="0"/>
              <a:t>Influence on the Judiciary, Lawyers, and Students</a:t>
            </a:r>
          </a:p>
        </p:txBody>
      </p:sp>
    </p:spTree>
    <p:extLst>
      <p:ext uri="{BB962C8B-B14F-4D97-AF65-F5344CB8AC3E}">
        <p14:creationId xmlns:p14="http://schemas.microsoft.com/office/powerpoint/2010/main" val="3853915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Devout Catholic, but not a “Catholic judge”</a:t>
            </a:r>
          </a:p>
          <a:p>
            <a:r>
              <a:rPr lang="en-US" dirty="0" smtClean="0"/>
              <a:t>Latin Mass</a:t>
            </a:r>
          </a:p>
          <a:p>
            <a:r>
              <a:rPr lang="en-US" dirty="0" smtClean="0"/>
              <a:t>2002 </a:t>
            </a:r>
            <a:r>
              <a:rPr lang="en-US" i="1" dirty="0" smtClean="0"/>
              <a:t>First Things </a:t>
            </a:r>
            <a:r>
              <a:rPr lang="en-US" dirty="0" smtClean="0"/>
              <a:t>article on the death penalty and the role of a judge</a:t>
            </a:r>
          </a:p>
          <a:p>
            <a:r>
              <a:rPr lang="en-US" smtClean="0"/>
              <a:t>“He </a:t>
            </a:r>
            <a:r>
              <a:rPr lang="en-US" dirty="0"/>
              <a:t>was a man of extraordinary legal genius and fidelity to the </a:t>
            </a:r>
            <a:r>
              <a:rPr lang="en-US" dirty="0" smtClean="0"/>
              <a:t>Constitution…[but] the </a:t>
            </a:r>
            <a:r>
              <a:rPr lang="en-US" dirty="0"/>
              <a:t>larger </a:t>
            </a:r>
            <a:r>
              <a:rPr lang="en-US" dirty="0" smtClean="0"/>
              <a:t>part [of his character] was </a:t>
            </a:r>
            <a:r>
              <a:rPr lang="en-US" dirty="0"/>
              <a:t>his enduring Christian character. </a:t>
            </a:r>
            <a:r>
              <a:rPr lang="en-US" dirty="0" smtClean="0"/>
              <a:t>His </a:t>
            </a:r>
            <a:r>
              <a:rPr lang="en-US" dirty="0"/>
              <a:t>life as a husband, father, friend, scholar and judge was shaped profoundly by his Catholic faith. What made him ‘great’ in the only way that finally matters was his moral integrity</a:t>
            </a:r>
            <a:r>
              <a:rPr lang="en-US" dirty="0" smtClean="0"/>
              <a:t>.” – Archbishop </a:t>
            </a:r>
            <a:r>
              <a:rPr lang="en-US" dirty="0" err="1" smtClean="0"/>
              <a:t>Chaput</a:t>
            </a:r>
            <a:endParaRPr lang="en-US" dirty="0" smtClean="0"/>
          </a:p>
          <a:p>
            <a:r>
              <a:rPr lang="en-US" dirty="0" smtClean="0"/>
              <a:t>2013 </a:t>
            </a:r>
            <a:r>
              <a:rPr lang="en-US" i="1" dirty="0" smtClean="0"/>
              <a:t>New York Magazine </a:t>
            </a:r>
            <a:r>
              <a:rPr lang="en-US" dirty="0" smtClean="0"/>
              <a:t>Interview</a:t>
            </a:r>
          </a:p>
          <a:p>
            <a:endParaRPr lang="en-US" dirty="0" smtClean="0"/>
          </a:p>
          <a:p>
            <a:endParaRPr lang="en-US" dirty="0"/>
          </a:p>
        </p:txBody>
      </p:sp>
      <p:sp>
        <p:nvSpPr>
          <p:cNvPr id="3" name="Title 2"/>
          <p:cNvSpPr>
            <a:spLocks noGrp="1"/>
          </p:cNvSpPr>
          <p:nvPr>
            <p:ph type="title"/>
          </p:nvPr>
        </p:nvSpPr>
        <p:spPr/>
        <p:txBody>
          <a:bodyPr/>
          <a:lstStyle/>
          <a:p>
            <a:r>
              <a:rPr lang="en-US" dirty="0" smtClean="0"/>
              <a:t>Faith and the Judge</a:t>
            </a:r>
            <a:endParaRPr lang="en-US" dirty="0"/>
          </a:p>
        </p:txBody>
      </p:sp>
    </p:spTree>
    <p:extLst>
      <p:ext uri="{BB962C8B-B14F-4D97-AF65-F5344CB8AC3E}">
        <p14:creationId xmlns:p14="http://schemas.microsoft.com/office/powerpoint/2010/main" val="3215224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57287" y="1666875"/>
            <a:ext cx="6829425" cy="4286250"/>
          </a:xfrm>
        </p:spPr>
      </p:pic>
      <p:sp>
        <p:nvSpPr>
          <p:cNvPr id="3" name="Title 2"/>
          <p:cNvSpPr>
            <a:spLocks noGrp="1"/>
          </p:cNvSpPr>
          <p:nvPr>
            <p:ph type="title"/>
          </p:nvPr>
        </p:nvSpPr>
        <p:spPr/>
        <p:txBody>
          <a:bodyPr/>
          <a:lstStyle/>
          <a:p>
            <a:r>
              <a:rPr lang="en-US" dirty="0"/>
              <a:t>Faith and the Judge</a:t>
            </a:r>
          </a:p>
        </p:txBody>
      </p:sp>
    </p:spTree>
    <p:extLst>
      <p:ext uri="{BB962C8B-B14F-4D97-AF65-F5344CB8AC3E}">
        <p14:creationId xmlns:p14="http://schemas.microsoft.com/office/powerpoint/2010/main" val="17490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Born 3/11/1936</a:t>
            </a:r>
          </a:p>
          <a:p>
            <a:r>
              <a:rPr lang="en-US" dirty="0" smtClean="0"/>
              <a:t>Italian immigrant background</a:t>
            </a:r>
          </a:p>
          <a:p>
            <a:r>
              <a:rPr lang="en-US" dirty="0" smtClean="0"/>
              <a:t>Georgetown/Harvard</a:t>
            </a:r>
          </a:p>
          <a:p>
            <a:r>
              <a:rPr lang="en-US" dirty="0" smtClean="0"/>
              <a:t>Jones Day </a:t>
            </a:r>
            <a:r>
              <a:rPr lang="mr-IN" dirty="0" smtClean="0"/>
              <a:t>–</a:t>
            </a:r>
            <a:r>
              <a:rPr lang="en-US" dirty="0" smtClean="0"/>
              <a:t> Cleveland</a:t>
            </a:r>
          </a:p>
          <a:p>
            <a:r>
              <a:rPr lang="en-US" dirty="0"/>
              <a:t>University of </a:t>
            </a:r>
            <a:r>
              <a:rPr lang="en-US" dirty="0" smtClean="0"/>
              <a:t>Virginia</a:t>
            </a:r>
          </a:p>
          <a:p>
            <a:r>
              <a:rPr lang="en-US" dirty="0" smtClean="0"/>
              <a:t>Positions in Nixon and Ford Administrations</a:t>
            </a:r>
          </a:p>
          <a:p>
            <a:r>
              <a:rPr lang="en-US" dirty="0" smtClean="0"/>
              <a:t>University of Chicago (and Stanford)</a:t>
            </a:r>
          </a:p>
          <a:p>
            <a:pPr lvl="1"/>
            <a:r>
              <a:rPr lang="en-US" dirty="0" smtClean="0"/>
              <a:t>First Federalist Society Faculty Advisor</a:t>
            </a:r>
          </a:p>
          <a:p>
            <a:r>
              <a:rPr lang="en-US" dirty="0" smtClean="0"/>
              <a:t>D.C. Circuit Court of Appeals</a:t>
            </a:r>
          </a:p>
          <a:p>
            <a:r>
              <a:rPr lang="en-US" dirty="0" smtClean="0"/>
              <a:t>Supreme Court </a:t>
            </a:r>
            <a:r>
              <a:rPr lang="mr-IN" dirty="0" smtClean="0"/>
              <a:t>–</a:t>
            </a:r>
            <a:r>
              <a:rPr lang="en-US" dirty="0" smtClean="0"/>
              <a:t> 1986</a:t>
            </a:r>
          </a:p>
          <a:p>
            <a:r>
              <a:rPr lang="en-US" dirty="0" smtClean="0"/>
              <a:t>Died </a:t>
            </a:r>
            <a:r>
              <a:rPr lang="mr-IN" dirty="0" smtClean="0"/>
              <a:t>–</a:t>
            </a:r>
            <a:r>
              <a:rPr lang="en-US" dirty="0" smtClean="0"/>
              <a:t> 2/2016</a:t>
            </a:r>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Biographical Details</a:t>
            </a:r>
            <a:endParaRPr lang="en-US" dirty="0"/>
          </a:p>
        </p:txBody>
      </p:sp>
    </p:spTree>
    <p:extLst>
      <p:ext uri="{BB962C8B-B14F-4D97-AF65-F5344CB8AC3E}">
        <p14:creationId xmlns:p14="http://schemas.microsoft.com/office/powerpoint/2010/main" val="267269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alia family.jpg"/>
          <p:cNvPicPr>
            <a:picLocks noGrp="1" noChangeAspect="1"/>
          </p:cNvPicPr>
          <p:nvPr>
            <p:ph idx="1"/>
          </p:nvPr>
        </p:nvPicPr>
        <p:blipFill>
          <a:blip r:embed="rId2" cstate="email">
            <a:extLst>
              <a:ext uri="{28A0092B-C50C-407E-A947-70E740481C1C}">
                <a14:useLocalDpi xmlns:a14="http://schemas.microsoft.com/office/drawing/2010/main" val="0"/>
              </a:ext>
            </a:extLst>
          </a:blip>
          <a:srcRect t="8749" b="8749"/>
          <a:stretch>
            <a:fillRect/>
          </a:stretch>
        </p:blipFill>
        <p:spPr/>
      </p:pic>
      <p:sp>
        <p:nvSpPr>
          <p:cNvPr id="3" name="Title 2"/>
          <p:cNvSpPr>
            <a:spLocks noGrp="1"/>
          </p:cNvSpPr>
          <p:nvPr>
            <p:ph type="title"/>
          </p:nvPr>
        </p:nvSpPr>
        <p:spPr/>
        <p:txBody>
          <a:bodyPr/>
          <a:lstStyle/>
          <a:p>
            <a:r>
              <a:rPr lang="en-US" dirty="0" smtClean="0"/>
              <a:t>Family Life</a:t>
            </a:r>
            <a:endParaRPr lang="en-US" dirty="0"/>
          </a:p>
        </p:txBody>
      </p:sp>
    </p:spTree>
    <p:extLst>
      <p:ext uri="{BB962C8B-B14F-4D97-AF65-F5344CB8AC3E}">
        <p14:creationId xmlns:p14="http://schemas.microsoft.com/office/powerpoint/2010/main" val="3217780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law students:</a:t>
            </a:r>
          </a:p>
          <a:p>
            <a:pPr lvl="1"/>
            <a:r>
              <a:rPr lang="en-US" dirty="0" smtClean="0"/>
              <a:t>“Try to find a practice that enables you to maintain a human existence. . . . [which should include] time for your family, your church or synagogue, community…Boy Scouts, little league.”</a:t>
            </a:r>
          </a:p>
          <a:p>
            <a:r>
              <a:rPr lang="en-US" dirty="0" smtClean="0"/>
              <a:t>To clerks:</a:t>
            </a:r>
          </a:p>
          <a:p>
            <a:pPr lvl="1"/>
            <a:r>
              <a:rPr lang="en-US" dirty="0" smtClean="0"/>
              <a:t>“Be home for dinner. Children are civilized at the dinner table.”</a:t>
            </a:r>
          </a:p>
        </p:txBody>
      </p:sp>
      <p:sp>
        <p:nvSpPr>
          <p:cNvPr id="3" name="Title 2"/>
          <p:cNvSpPr>
            <a:spLocks noGrp="1"/>
          </p:cNvSpPr>
          <p:nvPr>
            <p:ph type="title"/>
          </p:nvPr>
        </p:nvSpPr>
        <p:spPr/>
        <p:txBody>
          <a:bodyPr/>
          <a:lstStyle/>
          <a:p>
            <a:r>
              <a:rPr lang="en-US" dirty="0" smtClean="0"/>
              <a:t>Comments on Family Life</a:t>
            </a:r>
            <a:endParaRPr lang="en-US" dirty="0"/>
          </a:p>
        </p:txBody>
      </p:sp>
    </p:spTree>
    <p:extLst>
      <p:ext uri="{BB962C8B-B14F-4D97-AF65-F5344CB8AC3E}">
        <p14:creationId xmlns:p14="http://schemas.microsoft.com/office/powerpoint/2010/main" val="684719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Christopher Scalia:</a:t>
            </a:r>
          </a:p>
          <a:p>
            <a:pPr lvl="1"/>
            <a:r>
              <a:rPr lang="en-US" dirty="0" smtClean="0"/>
              <a:t>“It’s true that we’d often discuss law, history and politics. But Dad’s running gags ensured our kitchen would never be mistaken for a salon. Poor conversationalists got it worse than an unprepared lawyer during oral arguments: If anyone said “um,” Dad would leave a chorus of “</a:t>
            </a:r>
            <a:r>
              <a:rPr lang="en-US" dirty="0" err="1" smtClean="0"/>
              <a:t>ummmmmmmms</a:t>
            </a:r>
            <a:r>
              <a:rPr lang="en-US" dirty="0" smtClean="0"/>
              <a:t>” to spotlight this oratorical shortcoming. Sometimes the </a:t>
            </a:r>
            <a:r>
              <a:rPr lang="en-US" dirty="0" err="1" smtClean="0"/>
              <a:t>umming</a:t>
            </a:r>
            <a:r>
              <a:rPr lang="en-US" dirty="0" smtClean="0"/>
              <a:t> would spiral into a rendition of ‘Thus Spoke Zarathustra.’”</a:t>
            </a:r>
          </a:p>
          <a:p>
            <a:pPr lvl="1"/>
            <a:r>
              <a:rPr lang="en-US" dirty="0" smtClean="0"/>
              <a:t>“…another of Dad’s favorite pastimes: crumpling his napkin into a ball and throwing it into one of our glasses. Counterattacks were futile, equipped as he was with a narrow wine glass.”</a:t>
            </a:r>
          </a:p>
        </p:txBody>
      </p:sp>
      <p:sp>
        <p:nvSpPr>
          <p:cNvPr id="3" name="Title 2"/>
          <p:cNvSpPr>
            <a:spLocks noGrp="1"/>
          </p:cNvSpPr>
          <p:nvPr>
            <p:ph type="title"/>
          </p:nvPr>
        </p:nvSpPr>
        <p:spPr/>
        <p:txBody>
          <a:bodyPr/>
          <a:lstStyle/>
          <a:p>
            <a:r>
              <a:rPr lang="en-US" dirty="0" smtClean="0"/>
              <a:t>Family Life	</a:t>
            </a:r>
            <a:endParaRPr lang="en-US" dirty="0"/>
          </a:p>
        </p:txBody>
      </p:sp>
    </p:spTree>
    <p:extLst>
      <p:ext uri="{BB962C8B-B14F-4D97-AF65-F5344CB8AC3E}">
        <p14:creationId xmlns:p14="http://schemas.microsoft.com/office/powerpoint/2010/main" val="1587436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713373" y="1524000"/>
            <a:ext cx="5717254" cy="4572000"/>
          </a:xfrm>
        </p:spPr>
      </p:pic>
      <p:sp>
        <p:nvSpPr>
          <p:cNvPr id="3" name="Title 2"/>
          <p:cNvSpPr>
            <a:spLocks noGrp="1"/>
          </p:cNvSpPr>
          <p:nvPr>
            <p:ph type="title"/>
          </p:nvPr>
        </p:nvSpPr>
        <p:spPr/>
        <p:txBody>
          <a:bodyPr/>
          <a:lstStyle/>
          <a:p>
            <a:r>
              <a:rPr lang="en-US" dirty="0" smtClean="0"/>
              <a:t>Friendships</a:t>
            </a:r>
            <a:endParaRPr lang="en-US" dirty="0"/>
          </a:p>
        </p:txBody>
      </p:sp>
    </p:spTree>
    <p:extLst>
      <p:ext uri="{BB962C8B-B14F-4D97-AF65-F5344CB8AC3E}">
        <p14:creationId xmlns:p14="http://schemas.microsoft.com/office/powerpoint/2010/main" val="3758903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Rejection of the “Living Constitution”</a:t>
            </a:r>
          </a:p>
          <a:p>
            <a:pPr lvl="1"/>
            <a:r>
              <a:rPr lang="en-US" dirty="0" smtClean="0"/>
              <a:t>“That’s </a:t>
            </a:r>
            <a:r>
              <a:rPr lang="en-US" dirty="0"/>
              <a:t>the argument of flexibility and it goes something like this: The Constitution is over 200 years old and societies change. It has to change with society, like a living organism, or it will become brittle and break. But you would have to be an idiot to believe that. The Constitution is not a living organism, it is a legal document. It says something and doesn’t say other things</a:t>
            </a:r>
            <a:r>
              <a:rPr lang="en-US" dirty="0" smtClean="0"/>
              <a:t>.” (2006 speech to Federalist Society)</a:t>
            </a:r>
            <a:endParaRPr lang="en-US" dirty="0"/>
          </a:p>
          <a:p>
            <a:endParaRPr lang="en-US" dirty="0"/>
          </a:p>
        </p:txBody>
      </p:sp>
      <p:sp>
        <p:nvSpPr>
          <p:cNvPr id="3" name="Title 2"/>
          <p:cNvSpPr>
            <a:spLocks noGrp="1"/>
          </p:cNvSpPr>
          <p:nvPr>
            <p:ph type="title"/>
          </p:nvPr>
        </p:nvSpPr>
        <p:spPr/>
        <p:txBody>
          <a:bodyPr/>
          <a:lstStyle/>
          <a:p>
            <a:r>
              <a:rPr lang="en-US" dirty="0" smtClean="0"/>
              <a:t>The Constitution: Originalism</a:t>
            </a:r>
            <a:endParaRPr lang="en-US" dirty="0"/>
          </a:p>
        </p:txBody>
      </p:sp>
    </p:spTree>
    <p:extLst>
      <p:ext uri="{BB962C8B-B14F-4D97-AF65-F5344CB8AC3E}">
        <p14:creationId xmlns:p14="http://schemas.microsoft.com/office/powerpoint/2010/main" val="39007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Rejection of “Strict Constructionism”</a:t>
            </a:r>
          </a:p>
          <a:p>
            <a:pPr lvl="1"/>
            <a:r>
              <a:rPr lang="en-US" dirty="0"/>
              <a:t>“"I am not a strict constructionist, and no one ought to be . . . . A text should not be construed strictly, and it should not be construed leniently; it should be construed reasonably, to contain all that it fairly means</a:t>
            </a:r>
            <a:r>
              <a:rPr lang="en-US" dirty="0" smtClean="0"/>
              <a:t>.“ (</a:t>
            </a:r>
            <a:r>
              <a:rPr lang="en-US" i="1" dirty="0" smtClean="0"/>
              <a:t>A Matter of Interpretation</a:t>
            </a:r>
            <a:r>
              <a:rPr lang="en-US" dirty="0" smtClean="0"/>
              <a:t>)  </a:t>
            </a:r>
          </a:p>
          <a:p>
            <a:pPr lvl="1"/>
            <a:r>
              <a:rPr lang="en-US" dirty="0" smtClean="0"/>
              <a:t>“…a </a:t>
            </a:r>
            <a:r>
              <a:rPr lang="en-US" dirty="0"/>
              <a:t>degraded form of textualism that brings the whole philosophy into disrepute</a:t>
            </a:r>
            <a:r>
              <a:rPr lang="en-US" dirty="0" smtClean="0"/>
              <a:t>.” </a:t>
            </a:r>
            <a:r>
              <a:rPr lang="en-US" dirty="0"/>
              <a:t>(</a:t>
            </a:r>
            <a:r>
              <a:rPr lang="en-US" i="1" dirty="0"/>
              <a:t>A Matter of Interpretation</a:t>
            </a:r>
            <a:r>
              <a:rPr lang="en-US" dirty="0"/>
              <a:t>) </a:t>
            </a:r>
          </a:p>
        </p:txBody>
      </p:sp>
      <p:sp>
        <p:nvSpPr>
          <p:cNvPr id="3" name="Title 2"/>
          <p:cNvSpPr>
            <a:spLocks noGrp="1"/>
          </p:cNvSpPr>
          <p:nvPr>
            <p:ph type="title"/>
          </p:nvPr>
        </p:nvSpPr>
        <p:spPr/>
        <p:txBody>
          <a:bodyPr/>
          <a:lstStyle/>
          <a:p>
            <a:r>
              <a:rPr lang="en-US" dirty="0" smtClean="0"/>
              <a:t>The Constitution: Originalism</a:t>
            </a:r>
            <a:endParaRPr lang="en-US" dirty="0"/>
          </a:p>
        </p:txBody>
      </p:sp>
    </p:spTree>
    <p:extLst>
      <p:ext uri="{BB962C8B-B14F-4D97-AF65-F5344CB8AC3E}">
        <p14:creationId xmlns:p14="http://schemas.microsoft.com/office/powerpoint/2010/main" val="397818678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721</TotalTime>
  <Words>1496</Words>
  <Application>Microsoft Office PowerPoint</Application>
  <PresentationFormat>On-screen Show (4:3)</PresentationFormat>
  <Paragraphs>126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Constantia</vt:lpstr>
      <vt:lpstr>Mangal</vt:lpstr>
      <vt:lpstr>Wingdings 2</vt:lpstr>
      <vt:lpstr>Paper</vt:lpstr>
      <vt:lpstr>Justice Antonin Scalia’s Life and Impact on the Law</vt:lpstr>
      <vt:lpstr>What We’ll Cover</vt:lpstr>
      <vt:lpstr>Biographical Details</vt:lpstr>
      <vt:lpstr>Family Life</vt:lpstr>
      <vt:lpstr>Comments on Family Life</vt:lpstr>
      <vt:lpstr>Family Life </vt:lpstr>
      <vt:lpstr>Friendships</vt:lpstr>
      <vt:lpstr>The Constitution: Originalism</vt:lpstr>
      <vt:lpstr>The Constitution: Originalism</vt:lpstr>
      <vt:lpstr>The Constitution: Originalism</vt:lpstr>
      <vt:lpstr>The Constitution: Originalism</vt:lpstr>
      <vt:lpstr>Statutes: Legislative Intent</vt:lpstr>
      <vt:lpstr>Statutes: Legislative Intent</vt:lpstr>
      <vt:lpstr>Regulations: Chevron</vt:lpstr>
      <vt:lpstr>Regulations: Auer</vt:lpstr>
      <vt:lpstr>The Structural Constitution</vt:lpstr>
      <vt:lpstr>The Structural Constitution</vt:lpstr>
      <vt:lpstr>Getting the Right Answer</vt:lpstr>
      <vt:lpstr>Disagreements Among Conservatives</vt:lpstr>
      <vt:lpstr>Influence on the Judiciary, Lawyers, and Students</vt:lpstr>
      <vt:lpstr>Influence on the Judiciary, Lawyers, and Students</vt:lpstr>
      <vt:lpstr>Faith and the Judge</vt:lpstr>
      <vt:lpstr>Faith and the Judge</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Justice Antonin Scalia’s Life and Impact on the Law</dc:title>
  <dc:creator>Matthew Byrne</dc:creator>
  <cp:lastModifiedBy>Byrne, Matthew R. (Cincinnati)</cp:lastModifiedBy>
  <cp:revision>21</cp:revision>
  <dcterms:created xsi:type="dcterms:W3CDTF">2017-05-03T02:15:41Z</dcterms:created>
  <dcterms:modified xsi:type="dcterms:W3CDTF">2017-05-03T19:31:57Z</dcterms:modified>
</cp:coreProperties>
</file>