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8" r:id="rId5"/>
    <p:sldId id="259" r:id="rId6"/>
    <p:sldId id="263" r:id="rId7"/>
    <p:sldId id="264" r:id="rId8"/>
    <p:sldId id="265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29BA3-9C44-426F-A403-C38F190ED78C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BF810-977F-4624-AD1E-9AC48694C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28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C6D85-DA83-4C33-9637-62362945BD4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A92C8-8DF7-4A75-9930-0F85802F2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6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B511-CDEA-4DF8-8567-308B44388D3D}" type="datetime1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0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EFE3-5C86-472B-81CE-92336F6980C3}" type="datetime1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7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64AB-9B62-410A-B967-2D4BC07849EE}" type="datetime1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2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0CCF-478C-4822-8D81-606142D86361}" type="datetime1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6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8B59-A3E8-4217-95E4-1C1D9A58991C}" type="datetime1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0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676D-2313-473C-9264-726DA151BFDE}" type="datetime1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E699-FCC2-4426-B9DF-A61A133ABE36}" type="datetime1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0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9C3F4-CE1B-4EB8-9B0F-9FEDBF2DA8E9}" type="datetime1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1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C15E-6AA7-47FC-A9CC-C85B5F72CDDA}" type="datetime1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E49CF-5A3E-4CAE-A255-E904349C475E}" type="datetime1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A680-31E7-493A-A793-C981FD59A060}" type="datetime1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3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8D11-C919-4B81-A802-8BDB53B7D8D1}" type="datetime1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Empower U - March 9,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48745-7059-4173-AECF-F6E358B58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7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I Do Not Support the Library Levy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</a:t>
            </a:r>
            <a:r>
              <a:rPr lang="en-US" dirty="0" err="1" smtClean="0"/>
              <a:t>Wahlert</a:t>
            </a:r>
            <a:endParaRPr lang="en-US" dirty="0" smtClean="0"/>
          </a:p>
          <a:p>
            <a:r>
              <a:rPr lang="en-US" dirty="0" smtClean="0"/>
              <a:t>NCH Council</a:t>
            </a:r>
          </a:p>
          <a:p>
            <a:r>
              <a:rPr lang="en-US" dirty="0" smtClean="0"/>
              <a:t>wahlertmatt@gmail.com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I. A 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Traditionally state funded until recently </a:t>
            </a:r>
          </a:p>
          <a:p>
            <a:r>
              <a:rPr lang="en-US" dirty="0" smtClean="0"/>
              <a:t>2009 – First ever local library levy</a:t>
            </a:r>
          </a:p>
          <a:p>
            <a:pPr lvl="1"/>
            <a:r>
              <a:rPr lang="en-US" dirty="0" smtClean="0"/>
              <a:t>Designed to fill gaps by state cuts</a:t>
            </a:r>
          </a:p>
          <a:p>
            <a:pPr lvl="1"/>
            <a:r>
              <a:rPr lang="en-US" dirty="0" err="1" smtClean="0"/>
              <a:t>Cinci</a:t>
            </a:r>
            <a:r>
              <a:rPr lang="en-US" dirty="0" smtClean="0"/>
              <a:t> Enquirer – “There is no specific plan for the levy dollars”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Image result for ohio state budget c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962400"/>
            <a:ext cx="4731151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7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n-US" dirty="0" smtClean="0"/>
              <a:t>Renewed 2013 – for a TEN YEAR term</a:t>
            </a:r>
          </a:p>
          <a:p>
            <a:pPr lvl="1"/>
            <a:r>
              <a:rPr lang="en-US" dirty="0" smtClean="0"/>
              <a:t>Brought to ballot a year early</a:t>
            </a:r>
          </a:p>
          <a:p>
            <a:pPr lvl="1"/>
            <a:r>
              <a:rPr lang="en-US" dirty="0" smtClean="0"/>
              <a:t>$550,000 fine “amnesty” program</a:t>
            </a:r>
          </a:p>
          <a:p>
            <a:r>
              <a:rPr lang="en-US" dirty="0" smtClean="0"/>
              <a:t>Now – ask for ADDITIONAL levy</a:t>
            </a:r>
          </a:p>
          <a:p>
            <a:pPr lvl="1"/>
            <a:r>
              <a:rPr lang="en-US" dirty="0" smtClean="0"/>
              <a:t>Increase taxpayer assistance from $17 million to $34 million per year – total $170 million</a:t>
            </a:r>
          </a:p>
          <a:p>
            <a:pPr lvl="1"/>
            <a:r>
              <a:rPr lang="en-US" dirty="0" smtClean="0"/>
              <a:t>Another TEN YEAR term (2019 to 2029)</a:t>
            </a:r>
          </a:p>
          <a:p>
            <a:endParaRPr lang="en-US" dirty="0"/>
          </a:p>
        </p:txBody>
      </p:sp>
      <p:pic>
        <p:nvPicPr>
          <p:cNvPr id="2050" name="Picture 2" descr="Image result for 2013 + hamilton county + library lev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548" y="46482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8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II. Levy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dirty="0" smtClean="0"/>
              <a:t>Role of Hamilton County Commissioners </a:t>
            </a:r>
          </a:p>
          <a:p>
            <a:pPr lvl="1"/>
            <a:r>
              <a:rPr lang="en-US" dirty="0" smtClean="0"/>
              <a:t>They do NOT get to vote on placing levy on ballot (ORC)</a:t>
            </a:r>
          </a:p>
          <a:p>
            <a:pPr lvl="1"/>
            <a:r>
              <a:rPr lang="en-US" dirty="0" smtClean="0"/>
              <a:t>The Tax Levy Review Committee (TLRC) has no oversite power (ORC)</a:t>
            </a:r>
          </a:p>
          <a:p>
            <a:pPr lvl="1"/>
            <a:r>
              <a:rPr lang="en-US" b="1" u="sng" dirty="0" smtClean="0"/>
              <a:t>TEN</a:t>
            </a:r>
            <a:r>
              <a:rPr lang="en-US" dirty="0" smtClean="0"/>
              <a:t> year levy vs. FIVE year</a:t>
            </a:r>
          </a:p>
        </p:txBody>
      </p:sp>
      <p:sp>
        <p:nvSpPr>
          <p:cNvPr id="4" name="AutoShape 2" descr="Image result for hamilton county commission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hamilton county commissioner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hamilton county commissioner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Image result for hamilton county commission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4" y="4692073"/>
            <a:ext cx="2130425" cy="200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0" descr="Image result for revie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Image result for review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4" descr="Image result for review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8" name="Picture 16" descr="Image result for 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171" y="4724400"/>
            <a:ext cx="2238375" cy="159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Why Care about the TLRC?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Independent review of levy requests</a:t>
            </a:r>
          </a:p>
          <a:p>
            <a:r>
              <a:rPr lang="en-US" dirty="0" smtClean="0"/>
              <a:t>Require independent performance review</a:t>
            </a:r>
          </a:p>
          <a:p>
            <a:pPr lvl="1"/>
            <a:r>
              <a:rPr lang="en-US" dirty="0" smtClean="0"/>
              <a:t>Operations and Management Review</a:t>
            </a:r>
          </a:p>
          <a:p>
            <a:pPr lvl="1"/>
            <a:r>
              <a:rPr lang="en-US" dirty="0" smtClean="0"/>
              <a:t>Financial Review</a:t>
            </a:r>
          </a:p>
          <a:p>
            <a:r>
              <a:rPr lang="en-US" dirty="0" smtClean="0"/>
              <a:t>In 2009 – TLRC offered advisory opinion </a:t>
            </a:r>
          </a:p>
          <a:p>
            <a:pPr lvl="1"/>
            <a:r>
              <a:rPr lang="en-US" dirty="0" smtClean="0"/>
              <a:t>Outside consultant to review OPERATIONS and CAPITAL needs</a:t>
            </a:r>
          </a:p>
          <a:p>
            <a:pPr lvl="1"/>
            <a:r>
              <a:rPr lang="en-US" dirty="0" smtClean="0"/>
              <a:t>Five Year Plan</a:t>
            </a:r>
          </a:p>
        </p:txBody>
      </p:sp>
      <p:pic>
        <p:nvPicPr>
          <p:cNvPr id="4098" name="Picture 2" descr="Image result for 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918219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III. Inside the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Percent Households in Hamilton County w/ One Card Holder</a:t>
            </a:r>
          </a:p>
          <a:p>
            <a:pPr lvl="1"/>
            <a:r>
              <a:rPr lang="en-US" dirty="0" smtClean="0"/>
              <a:t>End of 2016		65%</a:t>
            </a:r>
          </a:p>
          <a:p>
            <a:pPr lvl="1"/>
            <a:r>
              <a:rPr lang="en-US" dirty="0" smtClean="0"/>
              <a:t>End of 2015		80%</a:t>
            </a:r>
          </a:p>
          <a:p>
            <a:pPr lvl="1"/>
            <a:r>
              <a:rPr lang="en-US" dirty="0" smtClean="0"/>
              <a:t>End of 2014		90%</a:t>
            </a:r>
          </a:p>
          <a:p>
            <a:pPr lvl="1"/>
            <a:r>
              <a:rPr lang="en-US" dirty="0" smtClean="0"/>
              <a:t>End of 2013		90%</a:t>
            </a:r>
          </a:p>
          <a:p>
            <a:endParaRPr lang="en-US" dirty="0"/>
          </a:p>
          <a:p>
            <a:r>
              <a:rPr lang="en-US" dirty="0" smtClean="0"/>
              <a:t>Free for anyone in Ohio or </a:t>
            </a:r>
            <a:r>
              <a:rPr lang="en-US" dirty="0"/>
              <a:t>K</a:t>
            </a:r>
            <a:r>
              <a:rPr lang="en-US" dirty="0" smtClean="0"/>
              <a:t>enton, Boone, Campbell County, KY. (all have independent library systems and are highly ranked in State of KY).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IV. Management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Main Branch/North Building – 542,382 square feet</a:t>
            </a:r>
          </a:p>
          <a:p>
            <a:r>
              <a:rPr lang="en-US" dirty="0" smtClean="0"/>
              <a:t>Library hiring trends</a:t>
            </a:r>
          </a:p>
          <a:p>
            <a:pPr lvl="1"/>
            <a:r>
              <a:rPr lang="en-US" dirty="0" smtClean="0"/>
              <a:t>2009	790 employees – 75 in facilities operation</a:t>
            </a:r>
          </a:p>
          <a:p>
            <a:pPr lvl="1"/>
            <a:r>
              <a:rPr lang="en-US" dirty="0" smtClean="0"/>
              <a:t>2016	854 employees – 44 in facilities operation</a:t>
            </a:r>
          </a:p>
          <a:p>
            <a:pPr lvl="1"/>
            <a:r>
              <a:rPr lang="en-US" dirty="0" smtClean="0"/>
              <a:t>Any wonder why library has so much “deferred maintenance?”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Empower U - March </a:t>
            </a:r>
            <a:r>
              <a:rPr lang="en-US" dirty="0" smtClean="0"/>
              <a:t>29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7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V. Final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This is a BUILDING Levy and not OPERATIONAL</a:t>
            </a:r>
          </a:p>
          <a:p>
            <a:pPr lvl="1"/>
            <a:r>
              <a:rPr lang="en-US" dirty="0" smtClean="0"/>
              <a:t>$4 million for furniture</a:t>
            </a:r>
          </a:p>
          <a:p>
            <a:pPr lvl="1"/>
            <a:r>
              <a:rPr lang="en-US" dirty="0" smtClean="0"/>
              <a:t>$2 million for interior plaster/paint</a:t>
            </a:r>
          </a:p>
          <a:p>
            <a:pPr lvl="1"/>
            <a:r>
              <a:rPr lang="en-US" dirty="0" smtClean="0"/>
              <a:t>$2 million for new floors</a:t>
            </a:r>
          </a:p>
          <a:p>
            <a:pPr lvl="1"/>
            <a:r>
              <a:rPr lang="en-US" dirty="0" smtClean="0"/>
              <a:t>$1 million for exterior painting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7170" name="Picture 2" descr="Image result for constr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038600"/>
            <a:ext cx="32480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Empower U - March </a:t>
            </a:r>
            <a:r>
              <a:rPr lang="en-US" smtClean="0"/>
              <a:t>29</a:t>
            </a:r>
            <a:r>
              <a:rPr lang="en-US" smtClean="0"/>
              <a:t>,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314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Why I Do Not Support the Library Levy</vt:lpstr>
      <vt:lpstr>I. A Brief History</vt:lpstr>
      <vt:lpstr>History</vt:lpstr>
      <vt:lpstr>II. Levy Process</vt:lpstr>
      <vt:lpstr>Why Care about the TLRC?</vt:lpstr>
      <vt:lpstr>III. Inside the Numbers</vt:lpstr>
      <vt:lpstr>IV. Management Concerns</vt:lpstr>
      <vt:lpstr>V. Final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 Do Not Support the Library Levy</dc:title>
  <dc:creator>Windows User</dc:creator>
  <cp:lastModifiedBy>Windows User</cp:lastModifiedBy>
  <cp:revision>15</cp:revision>
  <cp:lastPrinted>2018-03-29T21:49:24Z</cp:lastPrinted>
  <dcterms:created xsi:type="dcterms:W3CDTF">2018-03-29T16:59:24Z</dcterms:created>
  <dcterms:modified xsi:type="dcterms:W3CDTF">2018-03-29T21:51:25Z</dcterms:modified>
</cp:coreProperties>
</file>