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9" r:id="rId1"/>
    <p:sldMasterId id="2147483987" r:id="rId2"/>
    <p:sldMasterId id="2147484005" r:id="rId3"/>
  </p:sldMasterIdLst>
  <p:notesMasterIdLst>
    <p:notesMasterId r:id="rId32"/>
  </p:notesMasterIdLst>
  <p:handoutMasterIdLst>
    <p:handoutMasterId r:id="rId33"/>
  </p:handoutMasterIdLst>
  <p:sldIdLst>
    <p:sldId id="305" r:id="rId4"/>
    <p:sldId id="269" r:id="rId5"/>
    <p:sldId id="271" r:id="rId6"/>
    <p:sldId id="342" r:id="rId7"/>
    <p:sldId id="334" r:id="rId8"/>
    <p:sldId id="335" r:id="rId9"/>
    <p:sldId id="336" r:id="rId10"/>
    <p:sldId id="337" r:id="rId11"/>
    <p:sldId id="313" r:id="rId12"/>
    <p:sldId id="328" r:id="rId13"/>
    <p:sldId id="341" r:id="rId14"/>
    <p:sldId id="332" r:id="rId15"/>
    <p:sldId id="333" r:id="rId16"/>
    <p:sldId id="319" r:id="rId17"/>
    <p:sldId id="329" r:id="rId18"/>
    <p:sldId id="318" r:id="rId19"/>
    <p:sldId id="317" r:id="rId20"/>
    <p:sldId id="322" r:id="rId21"/>
    <p:sldId id="340" r:id="rId22"/>
    <p:sldId id="331" r:id="rId23"/>
    <p:sldId id="339" r:id="rId24"/>
    <p:sldId id="338" r:id="rId25"/>
    <p:sldId id="316" r:id="rId26"/>
    <p:sldId id="320" r:id="rId27"/>
    <p:sldId id="309" r:id="rId28"/>
    <p:sldId id="291" r:id="rId29"/>
    <p:sldId id="292" r:id="rId30"/>
    <p:sldId id="303" r:id="rId31"/>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7CBE1"/>
    <a:srgbClr val="E3E19F"/>
    <a:srgbClr val="C4E8CF"/>
    <a:srgbClr val="A1D3A2"/>
    <a:srgbClr val="F6F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137" autoAdjust="0"/>
    <p:restoredTop sz="94611" autoAdjust="0"/>
  </p:normalViewPr>
  <p:slideViewPr>
    <p:cSldViewPr snapToGrid="0">
      <p:cViewPr varScale="1">
        <p:scale>
          <a:sx n="93" d="100"/>
          <a:sy n="93" d="100"/>
        </p:scale>
        <p:origin x="206" y="67"/>
      </p:cViewPr>
      <p:guideLst/>
    </p:cSldViewPr>
  </p:slideViewPr>
  <p:notesTextViewPr>
    <p:cViewPr>
      <p:scale>
        <a:sx n="1" d="1"/>
        <a:sy n="1" d="1"/>
      </p:scale>
      <p:origin x="0" y="0"/>
    </p:cViewPr>
  </p:notesTextViewPr>
  <p:sorterViewPr>
    <p:cViewPr>
      <p:scale>
        <a:sx n="120" d="100"/>
        <a:sy n="120" d="100"/>
      </p:scale>
      <p:origin x="0" y="-11808"/>
    </p:cViewPr>
  </p:sorterViewPr>
  <p:notesViewPr>
    <p:cSldViewPr snapToGrid="0">
      <p:cViewPr varScale="1">
        <p:scale>
          <a:sx n="73" d="100"/>
          <a:sy n="73" d="100"/>
        </p:scale>
        <p:origin x="2957"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0E73-4C5D-A101-8DEF0E4780DB}"/>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0E73-4C5D-A101-8DEF0E4780DB}"/>
              </c:ext>
            </c:extLst>
          </c:dPt>
          <c:dLbls>
            <c:dLbl>
              <c:idx val="0"/>
              <c:layout>
                <c:manualLayout>
                  <c:x val="-1.05167338103835E-2"/>
                  <c:y val="-0.13490471206787399"/>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bg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73-4C5D-A101-8DEF0E4780DB}"/>
                </c:ext>
              </c:extLst>
            </c:dLbl>
            <c:dLbl>
              <c:idx val="1"/>
              <c:layout>
                <c:manualLayout>
                  <c:x val="2.80618878581846E-2"/>
                  <c:y val="9.6778278313475102E-2"/>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bg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73-4C5D-A101-8DEF0E4780DB}"/>
                </c:ext>
              </c:extLst>
            </c:dLbl>
            <c:spPr>
              <a:solidFill>
                <a:prstClr val="white">
                  <a:alpha val="90000"/>
                </a:prstClr>
              </a:solidFill>
              <a:ln w="12700" cap="flat" cmpd="sng" algn="ctr">
                <a:solidFill>
                  <a:srgbClr val="41AEBD"/>
                </a:solidFill>
                <a:round/>
              </a:ln>
              <a:effectLst>
                <a:outerShdw blurRad="50800" dist="38100" dir="2700000" algn="tl" rotWithShape="0">
                  <a:srgbClr val="41AEBD">
                    <a:lumMod val="75000"/>
                    <a:alpha val="40000"/>
                  </a:srgbClr>
                </a:outerShdw>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bg1"/>
                    </a:solidFill>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Medicaid/CHIP</c:v>
                </c:pt>
                <c:pt idx="1">
                  <c:v>Private Coverage</c:v>
                </c:pt>
              </c:strCache>
            </c:strRef>
          </c:cat>
          <c:val>
            <c:numRef>
              <c:f>Sheet1!$B$2:$B$3</c:f>
              <c:numCache>
                <c:formatCode>0.0%</c:formatCode>
                <c:ptCount val="2"/>
                <c:pt idx="0">
                  <c:v>0.83130000000000004</c:v>
                </c:pt>
                <c:pt idx="1">
                  <c:v>0.16869999999999999</c:v>
                </c:pt>
              </c:numCache>
            </c:numRef>
          </c:val>
          <c:extLst>
            <c:ext xmlns:c16="http://schemas.microsoft.com/office/drawing/2014/chart" uri="{C3380CC4-5D6E-409C-BE32-E72D297353CC}">
              <c16:uniqueId val="{00000004-0E73-4C5D-A101-8DEF0E4780DB}"/>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2</c:v>
                </c:pt>
              </c:strCache>
            </c:strRef>
          </c:tx>
          <c:spPr>
            <a:solidFill>
              <a:schemeClr val="accent2"/>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B411-44B3-AE02-706069CD83C8}"/>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B411-44B3-AE02-706069CD83C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B411-44B3-AE02-706069CD83C8}"/>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7-B411-44B3-AE02-706069CD83C8}"/>
              </c:ext>
            </c:extLst>
          </c:dPt>
          <c:dPt>
            <c:idx val="4"/>
            <c:invertIfNegative val="0"/>
            <c:bubble3D val="0"/>
            <c:spPr>
              <a:solidFill>
                <a:srgbClr val="FF0000"/>
              </a:solidFill>
              <a:ln>
                <a:noFill/>
              </a:ln>
              <a:effectLst/>
            </c:spPr>
            <c:extLst>
              <c:ext xmlns:c16="http://schemas.microsoft.com/office/drawing/2014/chart" uri="{C3380CC4-5D6E-409C-BE32-E72D297353CC}">
                <c16:uniqueId val="{00000009-B411-44B3-AE02-706069CD83C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Paid Penalty</c:v>
                </c:pt>
                <c:pt idx="1">
                  <c:v>Hardship Exemption</c:v>
                </c:pt>
                <c:pt idx="2">
                  <c:v>Did Not Report</c:v>
                </c:pt>
                <c:pt idx="3">
                  <c:v>Total Subject to Penalty</c:v>
                </c:pt>
                <c:pt idx="4">
                  <c:v>Net Increase Private Coverage</c:v>
                </c:pt>
              </c:strCache>
            </c:strRef>
          </c:cat>
          <c:val>
            <c:numRef>
              <c:f>Sheet1!$B$2:$B$6</c:f>
              <c:numCache>
                <c:formatCode>General</c:formatCode>
                <c:ptCount val="5"/>
                <c:pt idx="0">
                  <c:v>6.5</c:v>
                </c:pt>
                <c:pt idx="1">
                  <c:v>12.7</c:v>
                </c:pt>
                <c:pt idx="2">
                  <c:v>4.3</c:v>
                </c:pt>
                <c:pt idx="3">
                  <c:v>23.5</c:v>
                </c:pt>
                <c:pt idx="4">
                  <c:v>2.2999999999999998</c:v>
                </c:pt>
              </c:numCache>
            </c:numRef>
          </c:val>
          <c:extLst>
            <c:ext xmlns:c16="http://schemas.microsoft.com/office/drawing/2014/chart" uri="{C3380CC4-5D6E-409C-BE32-E72D297353CC}">
              <c16:uniqueId val="{0000000A-B411-44B3-AE02-706069CD83C8}"/>
            </c:ext>
          </c:extLst>
        </c:ser>
        <c:dLbls>
          <c:showLegendKey val="0"/>
          <c:showVal val="0"/>
          <c:showCatName val="0"/>
          <c:showSerName val="0"/>
          <c:showPercent val="0"/>
          <c:showBubbleSize val="0"/>
        </c:dLbls>
        <c:gapWidth val="219"/>
        <c:overlap val="-27"/>
        <c:axId val="-1986175536"/>
        <c:axId val="-1986173328"/>
      </c:barChart>
      <c:catAx>
        <c:axId val="-198617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986173328"/>
        <c:crosses val="autoZero"/>
        <c:auto val="1"/>
        <c:lblAlgn val="ctr"/>
        <c:lblOffset val="100"/>
        <c:noMultiLvlLbl val="0"/>
      </c:catAx>
      <c:valAx>
        <c:axId val="-198617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8617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1"/>
            <a:ext cx="3041968" cy="466912"/>
          </a:xfrm>
          <a:prstGeom prst="rect">
            <a:avLst/>
          </a:prstGeom>
        </p:spPr>
        <p:txBody>
          <a:bodyPr vert="horz" lIns="93287" tIns="46644" rIns="93287" bIns="46644" rtlCol="0"/>
          <a:lstStyle>
            <a:lvl1pPr algn="r">
              <a:defRPr sz="1200"/>
            </a:lvl1pPr>
          </a:lstStyle>
          <a:p>
            <a:fld id="{8E416A85-A2AD-422D-AA37-985F5272F5D5}" type="datetimeFigureOut">
              <a:rPr lang="en-US" smtClean="0"/>
              <a:t>3/28/2017</a:t>
            </a:fld>
            <a:endParaRPr lang="en-US" dirty="0"/>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6C820300-0DBC-481F-98D4-AC1F093C1288}" type="slidenum">
              <a:rPr lang="en-US" smtClean="0"/>
              <a:t>‹#›</a:t>
            </a:fld>
            <a:endParaRPr lang="en-US" dirty="0"/>
          </a:p>
        </p:txBody>
      </p:sp>
    </p:spTree>
    <p:extLst>
      <p:ext uri="{BB962C8B-B14F-4D97-AF65-F5344CB8AC3E}">
        <p14:creationId xmlns:p14="http://schemas.microsoft.com/office/powerpoint/2010/main" val="410579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1"/>
            <a:ext cx="3041968" cy="466912"/>
          </a:xfrm>
          <a:prstGeom prst="rect">
            <a:avLst/>
          </a:prstGeom>
        </p:spPr>
        <p:txBody>
          <a:bodyPr vert="horz" lIns="93287" tIns="46644" rIns="93287" bIns="46644" rtlCol="0"/>
          <a:lstStyle>
            <a:lvl1pPr algn="r">
              <a:defRPr sz="1200"/>
            </a:lvl1pPr>
          </a:lstStyle>
          <a:p>
            <a:fld id="{C8F8735F-D112-4384-81E2-0E453940B2F8}" type="datetimeFigureOut">
              <a:rPr lang="en-US" smtClean="0"/>
              <a:t>3/28/2017</a:t>
            </a:fld>
            <a:endParaRPr lang="en-US" dirty="0"/>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78477"/>
            <a:ext cx="5615940" cy="3664207"/>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63DCD240-3A31-41B1-A49B-4AB0E2056885}" type="slidenum">
              <a:rPr lang="en-US" smtClean="0"/>
              <a:t>‹#›</a:t>
            </a:fld>
            <a:endParaRPr lang="en-US" dirty="0"/>
          </a:p>
        </p:txBody>
      </p:sp>
    </p:spTree>
    <p:extLst>
      <p:ext uri="{BB962C8B-B14F-4D97-AF65-F5344CB8AC3E}">
        <p14:creationId xmlns:p14="http://schemas.microsoft.com/office/powerpoint/2010/main" val="220916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1</a:t>
            </a:fld>
            <a:endParaRPr lang="en-US" dirty="0"/>
          </a:p>
        </p:txBody>
      </p:sp>
    </p:spTree>
    <p:extLst>
      <p:ext uri="{BB962C8B-B14F-4D97-AF65-F5344CB8AC3E}">
        <p14:creationId xmlns:p14="http://schemas.microsoft.com/office/powerpoint/2010/main" val="638334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DCD240-3A31-41B1-A49B-4AB0E20568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40006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DCD240-3A31-41B1-A49B-4AB0E20568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2315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DCD240-3A31-41B1-A49B-4AB0E20568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6160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14</a:t>
            </a:fld>
            <a:endParaRPr lang="en-US" dirty="0"/>
          </a:p>
        </p:txBody>
      </p:sp>
    </p:spTree>
    <p:extLst>
      <p:ext uri="{BB962C8B-B14F-4D97-AF65-F5344CB8AC3E}">
        <p14:creationId xmlns:p14="http://schemas.microsoft.com/office/powerpoint/2010/main" val="279552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15</a:t>
            </a:fld>
            <a:endParaRPr lang="en-US" dirty="0"/>
          </a:p>
        </p:txBody>
      </p:sp>
    </p:spTree>
    <p:extLst>
      <p:ext uri="{BB962C8B-B14F-4D97-AF65-F5344CB8AC3E}">
        <p14:creationId xmlns:p14="http://schemas.microsoft.com/office/powerpoint/2010/main" val="341246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16</a:t>
            </a:fld>
            <a:endParaRPr lang="en-US" dirty="0"/>
          </a:p>
        </p:txBody>
      </p:sp>
    </p:spTree>
    <p:extLst>
      <p:ext uri="{BB962C8B-B14F-4D97-AF65-F5344CB8AC3E}">
        <p14:creationId xmlns:p14="http://schemas.microsoft.com/office/powerpoint/2010/main" val="2512016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17</a:t>
            </a:fld>
            <a:endParaRPr lang="en-US" dirty="0"/>
          </a:p>
        </p:txBody>
      </p:sp>
    </p:spTree>
    <p:extLst>
      <p:ext uri="{BB962C8B-B14F-4D97-AF65-F5344CB8AC3E}">
        <p14:creationId xmlns:p14="http://schemas.microsoft.com/office/powerpoint/2010/main" val="2928619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18</a:t>
            </a:fld>
            <a:endParaRPr lang="en-US" dirty="0"/>
          </a:p>
        </p:txBody>
      </p:sp>
    </p:spTree>
    <p:extLst>
      <p:ext uri="{BB962C8B-B14F-4D97-AF65-F5344CB8AC3E}">
        <p14:creationId xmlns:p14="http://schemas.microsoft.com/office/powerpoint/2010/main" val="177184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DCD240-3A31-41B1-A49B-4AB0E20568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5524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20</a:t>
            </a:fld>
            <a:endParaRPr lang="en-US" dirty="0"/>
          </a:p>
        </p:txBody>
      </p:sp>
    </p:spTree>
    <p:extLst>
      <p:ext uri="{BB962C8B-B14F-4D97-AF65-F5344CB8AC3E}">
        <p14:creationId xmlns:p14="http://schemas.microsoft.com/office/powerpoint/2010/main" val="148207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2</a:t>
            </a:fld>
            <a:endParaRPr lang="en-US" dirty="0"/>
          </a:p>
        </p:txBody>
      </p:sp>
    </p:spTree>
    <p:extLst>
      <p:ext uri="{BB962C8B-B14F-4D97-AF65-F5344CB8AC3E}">
        <p14:creationId xmlns:p14="http://schemas.microsoft.com/office/powerpoint/2010/main" val="250960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DCD240-3A31-41B1-A49B-4AB0E20568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95468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23</a:t>
            </a:fld>
            <a:endParaRPr lang="en-US" dirty="0"/>
          </a:p>
        </p:txBody>
      </p:sp>
    </p:spTree>
    <p:extLst>
      <p:ext uri="{BB962C8B-B14F-4D97-AF65-F5344CB8AC3E}">
        <p14:creationId xmlns:p14="http://schemas.microsoft.com/office/powerpoint/2010/main" val="4234503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24</a:t>
            </a:fld>
            <a:endParaRPr lang="en-US" dirty="0"/>
          </a:p>
        </p:txBody>
      </p:sp>
    </p:spTree>
    <p:extLst>
      <p:ext uri="{BB962C8B-B14F-4D97-AF65-F5344CB8AC3E}">
        <p14:creationId xmlns:p14="http://schemas.microsoft.com/office/powerpoint/2010/main" val="991963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25</a:t>
            </a:fld>
            <a:endParaRPr lang="en-US" dirty="0"/>
          </a:p>
        </p:txBody>
      </p:sp>
    </p:spTree>
    <p:extLst>
      <p:ext uri="{BB962C8B-B14F-4D97-AF65-F5344CB8AC3E}">
        <p14:creationId xmlns:p14="http://schemas.microsoft.com/office/powerpoint/2010/main" val="551375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26</a:t>
            </a:fld>
            <a:endParaRPr lang="en-US" dirty="0"/>
          </a:p>
        </p:txBody>
      </p:sp>
    </p:spTree>
    <p:extLst>
      <p:ext uri="{BB962C8B-B14F-4D97-AF65-F5344CB8AC3E}">
        <p14:creationId xmlns:p14="http://schemas.microsoft.com/office/powerpoint/2010/main" val="877241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27</a:t>
            </a:fld>
            <a:endParaRPr lang="en-US" dirty="0"/>
          </a:p>
        </p:txBody>
      </p:sp>
    </p:spTree>
    <p:extLst>
      <p:ext uri="{BB962C8B-B14F-4D97-AF65-F5344CB8AC3E}">
        <p14:creationId xmlns:p14="http://schemas.microsoft.com/office/powerpoint/2010/main" val="2576687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152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3</a:t>
            </a:fld>
            <a:endParaRPr lang="en-US" dirty="0"/>
          </a:p>
        </p:txBody>
      </p:sp>
    </p:spTree>
    <p:extLst>
      <p:ext uri="{BB962C8B-B14F-4D97-AF65-F5344CB8AC3E}">
        <p14:creationId xmlns:p14="http://schemas.microsoft.com/office/powerpoint/2010/main" val="12741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160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DCD240-3A31-41B1-A49B-4AB0E20568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4023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DCD240-3A31-41B1-A49B-4AB0E20568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2798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DCD240-3A31-41B1-A49B-4AB0E20568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2559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DCD240-3A31-41B1-A49B-4AB0E20568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7811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CD240-3A31-41B1-A49B-4AB0E2056885}" type="slidenum">
              <a:rPr lang="en-US" smtClean="0"/>
              <a:t>9</a:t>
            </a:fld>
            <a:endParaRPr lang="en-US" dirty="0"/>
          </a:p>
        </p:txBody>
      </p:sp>
    </p:spTree>
    <p:extLst>
      <p:ext uri="{BB962C8B-B14F-4D97-AF65-F5344CB8AC3E}">
        <p14:creationId xmlns:p14="http://schemas.microsoft.com/office/powerpoint/2010/main" val="193302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438EED7-AD7B-4E5F-9C74-008367003777}" type="datetime1">
              <a:rPr lang="en-US" smtClean="0"/>
              <a:t>3/28/2017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443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F08FB0-2E88-443A-93C7-9C23F8F837DF}" type="datetime1">
              <a:rPr lang="en-US" smtClean="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00554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F08FB0-2E88-443A-93C7-9C23F8F837DF}" type="datetime1">
              <a:rPr lang="en-US" smtClean="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572173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F08FB0-2E88-443A-93C7-9C23F8F837DF}" type="datetime1">
              <a:rPr lang="en-US" smtClean="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861453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F08FB0-2E88-443A-93C7-9C23F8F837DF}" type="datetime1">
              <a:rPr lang="en-US" smtClean="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3242478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BF08FB0-2E88-443A-93C7-9C23F8F837DF}" type="datetime1">
              <a:rPr lang="en-US" smtClean="0"/>
              <a:t>3/28/2017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852817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BF08FB0-2E88-443A-93C7-9C23F8F837DF}" type="datetime1">
              <a:rPr lang="en-US" smtClean="0"/>
              <a:t>3/28/2017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343248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1D814-FE9C-4508-9DBF-7193EAFC6BAC}" type="datetime1">
              <a:rPr lang="en-US" smtClean="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1284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2FF5D6-4C6C-4418-8876-E524646CF513}" type="datetime1">
              <a:rPr lang="en-US" smtClean="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813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829879"/>
            <a:ext cx="9144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00289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E7E14EB-1AD3-4FAC-9701-BB21DCDFBB67}" type="datetimeFigureOut">
              <a:rPr lang="en-US" smtClean="0">
                <a:solidFill>
                  <a:srgbClr val="3C88BA"/>
                </a:solidFill>
              </a:rPr>
              <a:pPr>
                <a:defRPr/>
              </a:pPr>
              <a:t>3/28/2017</a:t>
            </a:fld>
            <a:endParaRPr lang="en-US" dirty="0">
              <a:solidFill>
                <a:srgbClr val="3C88BA"/>
              </a:soli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0654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7D8AC-DDBA-4643-BA9E-DF350C6E87ED}" type="datetime1">
              <a:rPr lang="en-US" smtClean="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53949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829878"/>
            <a:ext cx="9144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4628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3C88BA"/>
              </a:soli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0103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063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21870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4" name="Slide Number Placeholder 3"/>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28280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76465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54471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16554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79273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Tree>
    <p:extLst>
      <p:ext uri="{BB962C8B-B14F-4D97-AF65-F5344CB8AC3E}">
        <p14:creationId xmlns:p14="http://schemas.microsoft.com/office/powerpoint/2010/main" val="150951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B5201-8646-4A60-B680-4F908BC359E8}" type="datetime1">
              <a:rPr lang="en-US" smtClean="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82900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15664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65789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7825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50984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17589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2192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defRPr/>
              </a:pPr>
              <a:endParaRPr lang="en-US" sz="1800" dirty="0">
                <a:cs typeface="+mn-cs"/>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defRPr/>
              </a:pPr>
              <a:endParaRPr lang="en-US" sz="1800" dirty="0">
                <a:cs typeface="+mn-cs"/>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sz="1800" dirty="0">
                <a:cs typeface="+mn-cs"/>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defRPr/>
              </a:pPr>
              <a:endParaRPr lang="en-US" sz="1800" dirty="0">
                <a:cs typeface="+mn-cs"/>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hangingPunct="0">
                <a:defRPr/>
              </a:pPr>
              <a:endParaRPr lang="en-US" sz="1800" dirty="0">
                <a:cs typeface="+mn-cs"/>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hangingPunct="0">
                <a:defRPr/>
              </a:pPr>
              <a:endParaRPr lang="en-US" sz="1800" dirty="0">
                <a:cs typeface="+mn-cs"/>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sz="1800" dirty="0">
                <a:cs typeface="+mn-cs"/>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hangingPunct="0">
                <a:defRPr/>
              </a:pPr>
              <a:endParaRPr lang="en-US" sz="1800" dirty="0">
                <a:cs typeface="+mn-cs"/>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defRPr/>
              </a:pPr>
              <a:endParaRPr lang="en-US" sz="1800" dirty="0">
                <a:cs typeface="+mn-cs"/>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hangingPunct="0">
                <a:defRPr/>
              </a:pPr>
              <a:endParaRPr lang="en-US" sz="1800" dirty="0">
                <a:cs typeface="+mn-cs"/>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sz="1800" dirty="0">
                <a:cs typeface="+mn-cs"/>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defRPr/>
              </a:pPr>
              <a:endParaRPr lang="en-US" sz="1800" dirty="0">
                <a:cs typeface="+mn-cs"/>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defRPr/>
              </a:pPr>
              <a:endParaRPr lang="en-US" sz="1800" dirty="0">
                <a:cs typeface="+mn-cs"/>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hangingPunct="0">
                <a:defRPr/>
              </a:pPr>
              <a:endParaRPr lang="en-US" sz="1800" dirty="0">
                <a:cs typeface="+mn-cs"/>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hangingPunct="0">
                <a:defRPr/>
              </a:pPr>
              <a:endParaRPr lang="en-US" sz="1800" dirty="0">
                <a:cs typeface="+mn-cs"/>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sz="1800" dirty="0">
                <a:cs typeface="+mn-cs"/>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defRPr/>
              </a:pPr>
              <a:endParaRPr lang="en-US" sz="1800" dirty="0">
                <a:cs typeface="+mn-cs"/>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hangingPunct="0">
                <a:defRPr/>
              </a:pPr>
              <a:endParaRPr lang="en-US" sz="1800" dirty="0">
                <a:cs typeface="+mn-cs"/>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defRPr/>
              </a:pPr>
              <a:endParaRPr lang="en-US" sz="1800" dirty="0">
                <a:cs typeface="+mn-cs"/>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defRPr/>
              </a:pPr>
              <a:endParaRPr lang="en-US" sz="1800" dirty="0">
                <a:cs typeface="+mn-cs"/>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hangingPunct="0">
                <a:defRPr/>
              </a:pPr>
              <a:endParaRPr lang="en-US" sz="1800" dirty="0">
                <a:cs typeface="+mn-cs"/>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hangingPunct="0">
                <a:defRPr/>
              </a:pPr>
              <a:endParaRPr lang="en-US" sz="1800" dirty="0">
                <a:cs typeface="+mn-cs"/>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sz="1800" dirty="0">
                <a:cs typeface="+mn-cs"/>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defRPr/>
              </a:pPr>
              <a:endParaRPr lang="en-US" sz="1800" dirty="0">
                <a:cs typeface="+mn-cs"/>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defRPr/>
              </a:pPr>
              <a:endParaRPr lang="en-US" sz="1800" dirty="0">
                <a:cs typeface="+mn-cs"/>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sz="1800" dirty="0">
                  <a:cs typeface="+mn-cs"/>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defRPr/>
                </a:pPr>
                <a:endParaRPr lang="en-US" sz="1800" dirty="0">
                  <a:cs typeface="+mn-cs"/>
                </a:endParaRPr>
              </a:p>
            </p:txBody>
          </p:sp>
        </p:grpSp>
      </p:grpSp>
      <p:sp>
        <p:nvSpPr>
          <p:cNvPr id="64554"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64555"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dirty="0"/>
          </a:p>
        </p:txBody>
      </p:sp>
      <p:sp>
        <p:nvSpPr>
          <p:cNvPr id="45" name="Rectangle 45"/>
          <p:cNvSpPr>
            <a:spLocks noGrp="1" noChangeArrowheads="1"/>
          </p:cNvSpPr>
          <p:nvPr>
            <p:ph type="ftr" sz="quarter" idx="11"/>
          </p:nvPr>
        </p:nvSpPr>
        <p:spPr/>
        <p:txBody>
          <a:bodyPr/>
          <a:lstStyle>
            <a:lvl1pPr>
              <a:defRPr/>
            </a:lvl1pPr>
          </a:lstStyle>
          <a:p>
            <a:pPr>
              <a:defRPr/>
            </a:pPr>
            <a:endParaRPr lang="en-US" dirty="0"/>
          </a:p>
        </p:txBody>
      </p:sp>
      <p:sp>
        <p:nvSpPr>
          <p:cNvPr id="46" name="Rectangle 46"/>
          <p:cNvSpPr>
            <a:spLocks noGrp="1" noChangeArrowheads="1"/>
          </p:cNvSpPr>
          <p:nvPr>
            <p:ph type="sldNum" sz="quarter" idx="12"/>
          </p:nvPr>
        </p:nvSpPr>
        <p:spPr/>
        <p:txBody>
          <a:bodyPr/>
          <a:lstStyle>
            <a:lvl1pPr>
              <a:defRPr/>
            </a:lvl1pPr>
          </a:lstStyle>
          <a:p>
            <a:pPr>
              <a:defRPr/>
            </a:pPr>
            <a:fld id="{3F0DB335-F0CD-438D-85D4-ED4979A2ED66}" type="slidenum">
              <a:rPr lang="en-US"/>
              <a:pPr>
                <a:defRPr/>
              </a:pPr>
              <a:t>‹#›</a:t>
            </a:fld>
            <a:endParaRPr lang="en-US" dirty="0"/>
          </a:p>
        </p:txBody>
      </p:sp>
    </p:spTree>
    <p:extLst>
      <p:ext uri="{BB962C8B-B14F-4D97-AF65-F5344CB8AC3E}">
        <p14:creationId xmlns:p14="http://schemas.microsoft.com/office/powerpoint/2010/main" val="3062852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7E14EB-1AD3-4FAC-9701-BB21DCDFBB67}" type="datetimeFigureOut">
              <a:rPr lang="en-US"/>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75B2B2-1C85-4D0B-B23C-B4ADB5F9E3EA}" type="slidenum">
              <a:rPr lang="en-US"/>
              <a:pPr>
                <a:defRPr/>
              </a:pPr>
              <a:t>‹#›</a:t>
            </a:fld>
            <a:endParaRPr lang="en-US" dirty="0"/>
          </a:p>
        </p:txBody>
      </p:sp>
    </p:spTree>
    <p:extLst>
      <p:ext uri="{BB962C8B-B14F-4D97-AF65-F5344CB8AC3E}">
        <p14:creationId xmlns:p14="http://schemas.microsoft.com/office/powerpoint/2010/main" val="950243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6376A32-E380-4A8E-8448-3CEE2A1A7554}" type="datetimeFigureOut">
              <a:rPr lang="fr-FR"/>
              <a:pPr>
                <a:defRPr/>
              </a:pPr>
              <a:t>28/03/2017</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D9128B80-2641-4C55-9BCB-B0BF2C826F11}" type="slidenum">
              <a:rPr lang="fr-FR"/>
              <a:pPr>
                <a:defRPr/>
              </a:pPr>
              <a:t>‹#›</a:t>
            </a:fld>
            <a:endParaRPr lang="fr-FR" dirty="0"/>
          </a:p>
        </p:txBody>
      </p:sp>
    </p:spTree>
    <p:extLst>
      <p:ext uri="{BB962C8B-B14F-4D97-AF65-F5344CB8AC3E}">
        <p14:creationId xmlns:p14="http://schemas.microsoft.com/office/powerpoint/2010/main" val="258353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97E898-CF57-431D-9F01-A8EF47DB3DFF}" type="datetime1">
              <a:rPr lang="en-US" smtClean="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26545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B5A1E1-3B35-4993-94B2-B182523B54C5}" type="datetime1">
              <a:rPr lang="en-US" smtClean="0"/>
              <a:t>3/28/2017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25747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126AC-5361-4CBB-B557-F7010CB0418F}" type="datetime1">
              <a:rPr lang="en-US" smtClean="0"/>
              <a:t>3/28/2017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49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2B146-C793-4B16-B110-1A0882FF89B5}" type="datetime1">
              <a:rPr lang="en-US" smtClean="0"/>
              <a:t>3/28/2017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3508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A8FAE1-3EF2-40FC-9117-D3EB835FD8E3}" type="datetime1">
              <a:rPr lang="en-US" smtClean="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65762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1058D-93D0-4A01-8ED3-A7A683FD2F90}" type="datetime1">
              <a:rPr lang="en-US" smtClean="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069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BF08FB0-2E88-443A-93C7-9C23F8F837DF}" type="datetime1">
              <a:rPr lang="en-US" smtClean="0"/>
              <a:t>3/28/2017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866913502"/>
      </p:ext>
    </p:extLst>
  </p:cSld>
  <p:clrMap bg1="dk1" tx1="lt1" bg2="dk2"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83399010"/>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63530"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531"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 name="Rectangle 44"/>
          <p:cNvSpPr>
            <a:spLocks noGrp="1" noChangeArrowheads="1"/>
          </p:cNvSpPr>
          <p:nvPr>
            <p:ph type="dt" sz="quarter" idx="2"/>
          </p:nvPr>
        </p:nvSpPr>
        <p:spPr bwMode="auto">
          <a:xfrm>
            <a:off x="609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mn-cs"/>
              </a:defRPr>
            </a:lvl1pPr>
          </a:lstStyle>
          <a:p>
            <a:pPr>
              <a:defRPr/>
            </a:pPr>
            <a:endParaRPr lang="en-US" dirty="0"/>
          </a:p>
        </p:txBody>
      </p:sp>
      <p:sp>
        <p:nvSpPr>
          <p:cNvPr id="88" name="Rectangle 45"/>
          <p:cNvSpPr>
            <a:spLocks noGrp="1" noChangeArrowheads="1"/>
          </p:cNvSpPr>
          <p:nvPr>
            <p:ph type="ftr" sz="quarter" idx="3"/>
          </p:nvPr>
        </p:nvSpPr>
        <p:spPr bwMode="auto">
          <a:xfrm>
            <a:off x="4165600" y="6248400"/>
            <a:ext cx="3860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a:defRPr/>
            </a:pPr>
            <a:endParaRPr lang="en-US" dirty="0"/>
          </a:p>
        </p:txBody>
      </p:sp>
      <p:sp>
        <p:nvSpPr>
          <p:cNvPr id="89" name="Rectangle 46"/>
          <p:cNvSpPr>
            <a:spLocks noGrp="1" noChangeArrowheads="1"/>
          </p:cNvSpPr>
          <p:nvPr>
            <p:ph type="sldNum" sz="quarter" idx="4"/>
          </p:nvPr>
        </p:nvSpPr>
        <p:spPr bwMode="auto">
          <a:xfrm>
            <a:off x="8737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mn-cs"/>
              </a:defRPr>
            </a:lvl1pPr>
          </a:lstStyle>
          <a:p>
            <a:pPr>
              <a:defRPr/>
            </a:pPr>
            <a:fld id="{965C14FE-24B2-4159-B736-14DA7F472E1F}" type="slidenum">
              <a:rPr lang="en-US"/>
              <a:pPr>
                <a:defRPr/>
              </a:pPr>
              <a:t>‹#›</a:t>
            </a:fld>
            <a:endParaRPr lang="en-US" dirty="0"/>
          </a:p>
        </p:txBody>
      </p:sp>
    </p:spTree>
    <p:extLst>
      <p:ext uri="{BB962C8B-B14F-4D97-AF65-F5344CB8AC3E}">
        <p14:creationId xmlns:p14="http://schemas.microsoft.com/office/powerpoint/2010/main" val="3923519202"/>
      </p:ext>
    </p:extLst>
  </p:cSld>
  <p:clrMap bg1="dk2" tx1="lt1" bg2="dk1" tx2="lt2" accent1="accent1" accent2="accent2" accent3="accent3" accent4="accent4" accent5="accent5" accent6="accent6" hlink="hlink" folHlink="folHlink"/>
  <p:sldLayoutIdLst>
    <p:sldLayoutId id="2147484006" r:id="rId1"/>
    <p:sldLayoutId id="2147484007" r:id="rId2"/>
    <p:sldLayoutId id="2147484008"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5"/>
        </a:buBlip>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77" y="365127"/>
            <a:ext cx="10550769" cy="1325563"/>
          </a:xfrm>
        </p:spPr>
        <p:txBody>
          <a:bodyPr>
            <a:normAutofit/>
          </a:bodyPr>
          <a:lstStyle/>
          <a:p>
            <a:pPr algn="ctr"/>
            <a:r>
              <a:rPr lang="en-US" sz="4000" b="1" dirty="0">
                <a:solidFill>
                  <a:srgbClr val="82FBFE"/>
                </a:solidFill>
                <a:latin typeface="Arial" panose="020B0604020202020204" pitchFamily="34" charset="0"/>
                <a:ea typeface="Calibri" panose="020F0502020204030204" pitchFamily="34" charset="0"/>
                <a:cs typeface="Arial" panose="020B0604020202020204" pitchFamily="34" charset="0"/>
              </a:rPr>
              <a:t>Repeal and Replace: </a:t>
            </a:r>
            <a:br>
              <a:rPr lang="en-US" sz="4000" b="1" dirty="0">
                <a:solidFill>
                  <a:srgbClr val="82FBFE"/>
                </a:solidFill>
                <a:latin typeface="Arial" panose="020B0604020202020204" pitchFamily="34" charset="0"/>
                <a:ea typeface="Calibri" panose="020F0502020204030204" pitchFamily="34" charset="0"/>
                <a:cs typeface="Arial" panose="020B0604020202020204" pitchFamily="34" charset="0"/>
              </a:rPr>
            </a:br>
            <a:r>
              <a:rPr lang="en-US" sz="4000" b="1" dirty="0">
                <a:solidFill>
                  <a:schemeClr val="accent6">
                    <a:lumMod val="20000"/>
                    <a:lumOff val="80000"/>
                  </a:schemeClr>
                </a:solidFill>
                <a:latin typeface="Arial" panose="020B0604020202020204" pitchFamily="34" charset="0"/>
                <a:ea typeface="Calibri" panose="020F0502020204030204" pitchFamily="34" charset="0"/>
                <a:cs typeface="Arial" panose="020B0604020202020204" pitchFamily="34" charset="0"/>
              </a:rPr>
              <a:t>Is it dead? </a:t>
            </a:r>
            <a:endParaRPr lang="en-US" sz="4000" b="1" dirty="0">
              <a:solidFill>
                <a:schemeClr val="accent6">
                  <a:lumMod val="20000"/>
                  <a:lumOff val="80000"/>
                </a:schemeClr>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2743200" y="1828800"/>
            <a:ext cx="6934200" cy="3733800"/>
          </a:xfrm>
          <a:prstGeom prst="rect">
            <a:avLst/>
          </a:prstGeom>
        </p:spPr>
      </p:pic>
      <p:sp>
        <p:nvSpPr>
          <p:cNvPr id="5" name="TextBox 4"/>
          <p:cNvSpPr txBox="1"/>
          <p:nvPr/>
        </p:nvSpPr>
        <p:spPr>
          <a:xfrm>
            <a:off x="2743200" y="5562600"/>
            <a:ext cx="6934200" cy="1138773"/>
          </a:xfrm>
          <a:prstGeom prst="rect">
            <a:avLst/>
          </a:prstGeom>
          <a:noFill/>
        </p:spPr>
        <p:txBody>
          <a:bodyPr wrap="square" rtlCol="0">
            <a:spAutoFit/>
          </a:bodyPr>
          <a:lstStyle/>
          <a:p>
            <a:pPr algn="ctr" defTabSz="914400"/>
            <a:r>
              <a:rPr lang="en-US" sz="2000" b="1" kern="0" dirty="0">
                <a:solidFill>
                  <a:srgbClr val="FFFF99"/>
                </a:solidFill>
              </a:rPr>
              <a:t>Grace-Marie Turner, Galen Institute</a:t>
            </a:r>
          </a:p>
          <a:p>
            <a:pPr algn="ctr" defTabSz="914400"/>
            <a:r>
              <a:rPr lang="en-US" sz="2800" b="1" dirty="0">
                <a:solidFill>
                  <a:srgbClr val="FFFF99"/>
                </a:solidFill>
              </a:rPr>
              <a:t>EmpowerU </a:t>
            </a:r>
            <a:endParaRPr lang="en-US" sz="2800" b="1" kern="0" dirty="0">
              <a:solidFill>
                <a:srgbClr val="FFFF99"/>
              </a:solidFill>
            </a:endParaRPr>
          </a:p>
          <a:p>
            <a:pPr algn="ctr" defTabSz="914400"/>
            <a:r>
              <a:rPr lang="en-US" sz="2000" b="1" kern="0" dirty="0">
                <a:solidFill>
                  <a:srgbClr val="FFFF99"/>
                </a:solidFill>
              </a:rPr>
              <a:t>March 28, 2017</a:t>
            </a:r>
          </a:p>
        </p:txBody>
      </p:sp>
    </p:spTree>
    <p:extLst>
      <p:ext uri="{BB962C8B-B14F-4D97-AF65-F5344CB8AC3E}">
        <p14:creationId xmlns:p14="http://schemas.microsoft.com/office/powerpoint/2010/main" val="376327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accent3">
                    <a:lumMod val="40000"/>
                    <a:lumOff val="60000"/>
                  </a:schemeClr>
                </a:solidFill>
              </a:rPr>
              <a:t>Last Year’s Partial Repeal Bill</a:t>
            </a:r>
          </a:p>
        </p:txBody>
      </p:sp>
      <p:sp>
        <p:nvSpPr>
          <p:cNvPr id="3" name="Content Placeholder 2"/>
          <p:cNvSpPr>
            <a:spLocks noGrp="1"/>
          </p:cNvSpPr>
          <p:nvPr>
            <p:ph idx="1"/>
          </p:nvPr>
        </p:nvSpPr>
        <p:spPr/>
        <p:txBody>
          <a:bodyPr>
            <a:normAutofit/>
          </a:bodyPr>
          <a:lstStyle/>
          <a:p>
            <a:r>
              <a:rPr lang="en-US" b="1" dirty="0">
                <a:solidFill>
                  <a:srgbClr val="FFCCFF"/>
                </a:solidFill>
              </a:rPr>
              <a:t>January 2016: House and Senate passed – and President Obama vetoed – a partial repeal bill</a:t>
            </a:r>
          </a:p>
          <a:p>
            <a:r>
              <a:rPr lang="en-US" b="1" dirty="0"/>
              <a:t>What it did</a:t>
            </a:r>
          </a:p>
          <a:p>
            <a:pPr lvl="1"/>
            <a:r>
              <a:rPr lang="en-US" b="1" dirty="0">
                <a:solidFill>
                  <a:schemeClr val="accent5">
                    <a:lumMod val="20000"/>
                    <a:lumOff val="80000"/>
                  </a:schemeClr>
                </a:solidFill>
              </a:rPr>
              <a:t>Immediately repealed all </a:t>
            </a:r>
            <a:r>
              <a:rPr lang="en-US" b="1" dirty="0">
                <a:solidFill>
                  <a:srgbClr val="FFFF00"/>
                </a:solidFill>
              </a:rPr>
              <a:t>taxes</a:t>
            </a:r>
            <a:endParaRPr lang="en-US" b="1" dirty="0"/>
          </a:p>
          <a:p>
            <a:pPr lvl="2"/>
            <a:r>
              <a:rPr lang="en-US" b="1" dirty="0">
                <a:solidFill>
                  <a:schemeClr val="accent2"/>
                </a:solidFill>
              </a:rPr>
              <a:t>Individual mandate (tax on the uninsured)</a:t>
            </a:r>
          </a:p>
          <a:p>
            <a:pPr lvl="2"/>
            <a:r>
              <a:rPr lang="en-US" b="1" dirty="0">
                <a:solidFill>
                  <a:schemeClr val="accent2"/>
                </a:solidFill>
              </a:rPr>
              <a:t>Employer mandate (tax on firms that don’t sponsor health coverage)</a:t>
            </a:r>
          </a:p>
          <a:p>
            <a:pPr lvl="2"/>
            <a:r>
              <a:rPr lang="en-US" b="1" dirty="0">
                <a:solidFill>
                  <a:schemeClr val="accent2"/>
                </a:solidFill>
              </a:rPr>
              <a:t>Taxes on drugs, devices, insurance premiums (including the “Cadillac tax”), investment income and tanning beds</a:t>
            </a:r>
          </a:p>
          <a:p>
            <a:pPr lvl="1"/>
            <a:r>
              <a:rPr lang="en-US" b="1" dirty="0"/>
              <a:t> </a:t>
            </a:r>
            <a:r>
              <a:rPr lang="en-US" b="1" dirty="0">
                <a:solidFill>
                  <a:schemeClr val="accent5">
                    <a:lumMod val="20000"/>
                    <a:lumOff val="80000"/>
                  </a:schemeClr>
                </a:solidFill>
              </a:rPr>
              <a:t>Repealed, after a two-year delay, </a:t>
            </a:r>
            <a:r>
              <a:rPr lang="en-US" b="1" dirty="0">
                <a:solidFill>
                  <a:srgbClr val="FFFF00"/>
                </a:solidFill>
              </a:rPr>
              <a:t>ObamaCare coverage provisions</a:t>
            </a:r>
            <a:r>
              <a:rPr lang="en-US" b="1" dirty="0"/>
              <a:t> </a:t>
            </a:r>
          </a:p>
          <a:p>
            <a:pPr lvl="2"/>
            <a:r>
              <a:rPr lang="en-US" b="1" dirty="0">
                <a:solidFill>
                  <a:schemeClr val="accent2">
                    <a:lumMod val="20000"/>
                    <a:lumOff val="80000"/>
                  </a:schemeClr>
                </a:solidFill>
              </a:rPr>
              <a:t>Tax credits for individuals and small firms (subsidies)</a:t>
            </a:r>
          </a:p>
          <a:p>
            <a:pPr lvl="2"/>
            <a:r>
              <a:rPr lang="en-US" b="1" dirty="0">
                <a:solidFill>
                  <a:schemeClr val="accent2">
                    <a:lumMod val="20000"/>
                    <a:lumOff val="80000"/>
                  </a:schemeClr>
                </a:solidFill>
              </a:rPr>
              <a:t>Medicaid expansion continued but federal payments were reduced</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5155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30659" y="987427"/>
            <a:ext cx="5049795" cy="4802188"/>
          </a:xfrm>
        </p:spPr>
        <p:txBody>
          <a:bodyPr>
            <a:normAutofit/>
          </a:bodyPr>
          <a:lstStyle/>
          <a:p>
            <a:pPr lvl="0"/>
            <a:endParaRPr lang="en-US" sz="7200" b="1" dirty="0">
              <a:solidFill>
                <a:srgbClr val="FFFF99"/>
              </a:solidFill>
            </a:endParaRPr>
          </a:p>
          <a:p>
            <a:pPr lvl="0"/>
            <a:r>
              <a:rPr lang="en-US" sz="7200" b="1" dirty="0">
                <a:solidFill>
                  <a:srgbClr val="FFFF99"/>
                </a:solidFill>
              </a:rPr>
              <a:t>ObamaCare is collapsing</a:t>
            </a:r>
            <a:endParaRPr lang="en-US" sz="7200" dirty="0">
              <a:solidFill>
                <a:srgbClr val="FFFF99"/>
              </a:solidFill>
            </a:endParaRPr>
          </a:p>
          <a:p>
            <a:r>
              <a:rPr lang="en-US" sz="4000" b="1" dirty="0"/>
              <a:t> </a:t>
            </a:r>
            <a:endParaRPr lang="en-US" sz="4000" dirty="0"/>
          </a:p>
          <a:p>
            <a:endParaRPr lang="en-US" dirty="0"/>
          </a:p>
        </p:txBody>
      </p:sp>
      <p:pic>
        <p:nvPicPr>
          <p:cNvPr id="3" name="Picture Placeholder 2"/>
          <p:cNvPicPr>
            <a:picLocks noGrp="1" noChangeAspect="1"/>
          </p:cNvPicPr>
          <p:nvPr>
            <p:ph type="pic" idx="1"/>
          </p:nvPr>
        </p:nvPicPr>
        <p:blipFill>
          <a:blip r:embed="rId3"/>
          <a:srcRect l="2140" r="2140"/>
          <a:stretch>
            <a:fillRect/>
          </a:stretch>
        </p:blipFill>
        <p:spPr>
          <a:xfrm>
            <a:off x="5183187" y="265471"/>
            <a:ext cx="6802335" cy="6351639"/>
          </a:xfrm>
          <a:prstGeom prst="rect">
            <a:avLst/>
          </a:prstGeom>
        </p:spPr>
      </p:pic>
    </p:spTree>
    <p:extLst>
      <p:ext uri="{BB962C8B-B14F-4D97-AF65-F5344CB8AC3E}">
        <p14:creationId xmlns:p14="http://schemas.microsoft.com/office/powerpoint/2010/main" val="129754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b="1" dirty="0">
                <a:solidFill>
                  <a:schemeClr val="accent6">
                    <a:lumMod val="20000"/>
                    <a:lumOff val="80000"/>
                  </a:schemeClr>
                </a:solidFill>
              </a:rPr>
              <a:t>2017 “Replace” Legislation</a:t>
            </a:r>
            <a:r>
              <a:rPr lang="en-US" b="1" dirty="0">
                <a:solidFill>
                  <a:schemeClr val="accent6">
                    <a:lumMod val="20000"/>
                    <a:lumOff val="80000"/>
                  </a:schemeClr>
                </a:solidFill>
              </a:rPr>
              <a:t>	</a:t>
            </a:r>
          </a:p>
        </p:txBody>
      </p:sp>
      <p:sp>
        <p:nvSpPr>
          <p:cNvPr id="3" name="Text Placeholder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1277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5275" y="65903"/>
            <a:ext cx="7348151" cy="6792097"/>
          </a:xfrm>
        </p:spPr>
      </p:pic>
    </p:spTree>
    <p:extLst>
      <p:ext uri="{BB962C8B-B14F-4D97-AF65-F5344CB8AC3E}">
        <p14:creationId xmlns:p14="http://schemas.microsoft.com/office/powerpoint/2010/main" val="182367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CB11C">
                    <a:lumMod val="20000"/>
                    <a:lumOff val="80000"/>
                  </a:srgbClr>
                </a:solidFill>
              </a:rPr>
              <a:t>What was in the 2017 Replace bill?</a:t>
            </a:r>
            <a:endParaRPr lang="en-US" b="1" dirty="0">
              <a:solidFill>
                <a:schemeClr val="accent2"/>
              </a:solidFill>
            </a:endParaRPr>
          </a:p>
        </p:txBody>
      </p:sp>
      <p:sp>
        <p:nvSpPr>
          <p:cNvPr id="3" name="Content Placeholder 2"/>
          <p:cNvSpPr>
            <a:spLocks noGrp="1"/>
          </p:cNvSpPr>
          <p:nvPr>
            <p:ph idx="1"/>
          </p:nvPr>
        </p:nvSpPr>
        <p:spPr>
          <a:xfrm>
            <a:off x="395416" y="2015067"/>
            <a:ext cx="10958384" cy="4258734"/>
          </a:xfrm>
        </p:spPr>
        <p:txBody>
          <a:bodyPr>
            <a:normAutofit/>
          </a:bodyPr>
          <a:lstStyle/>
          <a:p>
            <a:r>
              <a:rPr lang="en-US" b="1" dirty="0">
                <a:solidFill>
                  <a:schemeClr val="accent5">
                    <a:lumMod val="40000"/>
                    <a:lumOff val="60000"/>
                  </a:schemeClr>
                </a:solidFill>
              </a:rPr>
              <a:t>Repealed all of the ACA taxes (except delay in the Cadillac Tax)</a:t>
            </a:r>
          </a:p>
          <a:p>
            <a:r>
              <a:rPr lang="en-US" b="1" dirty="0">
                <a:solidFill>
                  <a:srgbClr val="D7CBE1"/>
                </a:solidFill>
              </a:rPr>
              <a:t>Zeroed out the tax penalties for the individual and employer mandates</a:t>
            </a:r>
          </a:p>
          <a:p>
            <a:r>
              <a:rPr lang="en-US" b="1" dirty="0">
                <a:solidFill>
                  <a:schemeClr val="accent1">
                    <a:lumMod val="40000"/>
                    <a:lumOff val="60000"/>
                  </a:schemeClr>
                </a:solidFill>
              </a:rPr>
              <a:t>Protected people currently on coverage</a:t>
            </a:r>
          </a:p>
          <a:p>
            <a:pPr lvl="1"/>
            <a:r>
              <a:rPr lang="en-US" b="1" dirty="0">
                <a:solidFill>
                  <a:srgbClr val="FFFF99"/>
                </a:solidFill>
              </a:rPr>
              <a:t>Preserved Medicaid expansion ****</a:t>
            </a:r>
          </a:p>
          <a:p>
            <a:pPr lvl="1"/>
            <a:r>
              <a:rPr lang="en-US" b="1" dirty="0">
                <a:solidFill>
                  <a:schemeClr val="accent1">
                    <a:lumMod val="40000"/>
                    <a:lumOff val="60000"/>
                  </a:schemeClr>
                </a:solidFill>
              </a:rPr>
              <a:t>Included tax credits to provide targeted help for un- and newly-insured</a:t>
            </a:r>
          </a:p>
          <a:p>
            <a:r>
              <a:rPr lang="en-US" b="1" dirty="0">
                <a:solidFill>
                  <a:srgbClr val="D7CBE1"/>
                </a:solidFill>
              </a:rPr>
              <a:t>Targeted </a:t>
            </a:r>
            <a:r>
              <a:rPr lang="en-US" b="1" i="1" dirty="0">
                <a:solidFill>
                  <a:srgbClr val="FFFF99"/>
                </a:solidFill>
              </a:rPr>
              <a:t>some</a:t>
            </a:r>
            <a:r>
              <a:rPr lang="en-US" b="1" dirty="0">
                <a:solidFill>
                  <a:srgbClr val="D7CBE1"/>
                </a:solidFill>
              </a:rPr>
              <a:t> of the ACA’s cost-inflating regulations</a:t>
            </a:r>
          </a:p>
          <a:p>
            <a:pPr lvl="1"/>
            <a:r>
              <a:rPr lang="en-US" b="1" dirty="0">
                <a:solidFill>
                  <a:srgbClr val="D7CBE1"/>
                </a:solidFill>
              </a:rPr>
              <a:t>Allowed states to adjust age rating to 5:1</a:t>
            </a:r>
          </a:p>
          <a:p>
            <a:pPr lvl="1"/>
            <a:r>
              <a:rPr lang="en-US" b="1" dirty="0">
                <a:solidFill>
                  <a:srgbClr val="D7CBE1"/>
                </a:solidFill>
              </a:rPr>
              <a:t>Allowed tax credits to be used off exchanges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5548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6">
                    <a:lumMod val="20000"/>
                    <a:lumOff val="80000"/>
                  </a:schemeClr>
                </a:solidFill>
              </a:rPr>
              <a:t>Replace bill also included…</a:t>
            </a:r>
          </a:p>
        </p:txBody>
      </p:sp>
      <p:sp>
        <p:nvSpPr>
          <p:cNvPr id="3" name="Content Placeholder 2"/>
          <p:cNvSpPr>
            <a:spLocks noGrp="1"/>
          </p:cNvSpPr>
          <p:nvPr>
            <p:ph idx="1"/>
          </p:nvPr>
        </p:nvSpPr>
        <p:spPr/>
        <p:txBody>
          <a:bodyPr>
            <a:normAutofit fontScale="92500"/>
          </a:bodyPr>
          <a:lstStyle/>
          <a:p>
            <a:r>
              <a:rPr lang="en-US" b="1" dirty="0">
                <a:solidFill>
                  <a:srgbClr val="FFFF99"/>
                </a:solidFill>
              </a:rPr>
              <a:t>HSA expansion</a:t>
            </a:r>
          </a:p>
          <a:p>
            <a:r>
              <a:rPr lang="en-US" b="1" dirty="0">
                <a:solidFill>
                  <a:schemeClr val="tx2"/>
                </a:solidFill>
              </a:rPr>
              <a:t>Less federal regulation, more state oversight plus money to states to stabilize their individual market  (including high-risk pools) </a:t>
            </a:r>
          </a:p>
          <a:p>
            <a:r>
              <a:rPr lang="en-US" b="1" dirty="0"/>
              <a:t>More flexibility in benefit design</a:t>
            </a:r>
          </a:p>
          <a:p>
            <a:r>
              <a:rPr lang="en-US" b="1" dirty="0">
                <a:solidFill>
                  <a:srgbClr val="FFFF99"/>
                </a:solidFill>
              </a:rPr>
              <a:t>Age-adjusted tax credits (with income cap)***</a:t>
            </a:r>
          </a:p>
          <a:p>
            <a:r>
              <a:rPr lang="en-US" b="1" dirty="0">
                <a:solidFill>
                  <a:srgbClr val="FFCCFF"/>
                </a:solidFill>
              </a:rPr>
              <a:t>“Continuous coverage” requirement instead of “individual mandate”</a:t>
            </a:r>
          </a:p>
          <a:p>
            <a:r>
              <a:rPr lang="en-US" b="1" dirty="0">
                <a:solidFill>
                  <a:schemeClr val="accent3">
                    <a:lumMod val="40000"/>
                    <a:lumOff val="60000"/>
                  </a:schemeClr>
                </a:solidFill>
              </a:rPr>
              <a:t>Medicaid modernization</a:t>
            </a:r>
          </a:p>
          <a:p>
            <a:pPr lvl="1"/>
            <a:r>
              <a:rPr lang="en-US" b="1" dirty="0"/>
              <a:t>States choose between keeping expansion in exchange for per-capita allocations in the future or receiving a block grant</a:t>
            </a:r>
          </a:p>
          <a:p>
            <a:pPr marL="457200" lvl="1" indent="0">
              <a:buNone/>
            </a:pP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0504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CBO says…</a:t>
            </a:r>
          </a:p>
        </p:txBody>
      </p:sp>
      <p:sp>
        <p:nvSpPr>
          <p:cNvPr id="3" name="Content Placeholder 2"/>
          <p:cNvSpPr>
            <a:spLocks noGrp="1"/>
          </p:cNvSpPr>
          <p:nvPr>
            <p:ph idx="1"/>
          </p:nvPr>
        </p:nvSpPr>
        <p:spPr>
          <a:xfrm>
            <a:off x="90616" y="1573428"/>
            <a:ext cx="11986054" cy="5074508"/>
          </a:xfrm>
        </p:spPr>
        <p:txBody>
          <a:bodyPr>
            <a:normAutofit/>
          </a:bodyPr>
          <a:lstStyle/>
          <a:p>
            <a:r>
              <a:rPr lang="en-US" sz="3600" b="1" dirty="0">
                <a:solidFill>
                  <a:schemeClr val="accent5">
                    <a:lumMod val="40000"/>
                    <a:lumOff val="60000"/>
                  </a:schemeClr>
                </a:solidFill>
              </a:rPr>
              <a:t>The American Health Care Act would have (over 10 years):</a:t>
            </a:r>
            <a:br>
              <a:rPr lang="en-US" sz="3600" b="1" dirty="0">
                <a:solidFill>
                  <a:schemeClr val="accent5">
                    <a:lumMod val="40000"/>
                    <a:lumOff val="60000"/>
                  </a:schemeClr>
                </a:solidFill>
              </a:rPr>
            </a:br>
            <a:endParaRPr lang="en-US" sz="3600" b="1" dirty="0">
              <a:solidFill>
                <a:schemeClr val="accent5">
                  <a:lumMod val="40000"/>
                  <a:lumOff val="60000"/>
                </a:schemeClr>
              </a:solidFill>
            </a:endParaRPr>
          </a:p>
          <a:p>
            <a:pPr lvl="1"/>
            <a:r>
              <a:rPr lang="en-US" sz="3200" b="1" dirty="0">
                <a:solidFill>
                  <a:srgbClr val="D7CBE1"/>
                </a:solidFill>
              </a:rPr>
              <a:t>cut federal spending by $1.2 trillion (including -$880 billion in Medicaid spending)</a:t>
            </a:r>
            <a:br>
              <a:rPr lang="en-US" sz="3200" b="1" dirty="0">
                <a:solidFill>
                  <a:srgbClr val="D7CBE1"/>
                </a:solidFill>
              </a:rPr>
            </a:br>
            <a:endParaRPr lang="en-US" sz="3200" b="1" dirty="0">
              <a:solidFill>
                <a:srgbClr val="D7CBE1"/>
              </a:solidFill>
            </a:endParaRPr>
          </a:p>
          <a:p>
            <a:pPr lvl="1"/>
            <a:r>
              <a:rPr lang="en-US" sz="3200" b="1" dirty="0">
                <a:solidFill>
                  <a:srgbClr val="C4E8CF"/>
                </a:solidFill>
              </a:rPr>
              <a:t>cut taxes by nearly $900 billion</a:t>
            </a:r>
            <a:br>
              <a:rPr lang="en-US" sz="3200" b="1" dirty="0">
                <a:solidFill>
                  <a:srgbClr val="C4E8CF"/>
                </a:solidFill>
              </a:rPr>
            </a:br>
            <a:endParaRPr lang="en-US" sz="3200" b="1" dirty="0">
              <a:solidFill>
                <a:srgbClr val="C4E8CF"/>
              </a:solidFill>
            </a:endParaRPr>
          </a:p>
          <a:p>
            <a:pPr lvl="1"/>
            <a:r>
              <a:rPr lang="en-US" sz="3200" b="1" dirty="0">
                <a:solidFill>
                  <a:schemeClr val="accent5">
                    <a:lumMod val="40000"/>
                    <a:lumOff val="60000"/>
                  </a:schemeClr>
                </a:solidFill>
              </a:rPr>
              <a:t>Reduce the federal budget deficit by $337 billion</a:t>
            </a:r>
          </a:p>
          <a:p>
            <a:pPr lvl="1"/>
            <a:endParaRPr lang="en-US" b="1" dirty="0">
              <a:solidFill>
                <a:schemeClr val="accent5">
                  <a:lumMod val="40000"/>
                  <a:lumOff val="60000"/>
                </a:schemeClr>
              </a:solidFill>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8301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632" y="494271"/>
            <a:ext cx="10515600" cy="1394126"/>
          </a:xfrm>
        </p:spPr>
        <p:txBody>
          <a:bodyPr>
            <a:normAutofit fontScale="90000"/>
          </a:bodyPr>
          <a:lstStyle/>
          <a:p>
            <a:r>
              <a:rPr lang="en-US" b="1" dirty="0">
                <a:solidFill>
                  <a:schemeClr val="accent2"/>
                </a:solidFill>
              </a:rPr>
              <a:t>But CBO ascribes magical powers to the individual mandate…</a:t>
            </a:r>
            <a:br>
              <a:rPr lang="en-US" b="1" dirty="0">
                <a:solidFill>
                  <a:schemeClr val="accent2"/>
                </a:solidFill>
              </a:rPr>
            </a:br>
            <a:endParaRPr lang="en-US" b="1" dirty="0">
              <a:solidFill>
                <a:schemeClr val="accent2"/>
              </a:solidFill>
            </a:endParaRPr>
          </a:p>
        </p:txBody>
      </p:sp>
      <p:sp>
        <p:nvSpPr>
          <p:cNvPr id="3" name="Content Placeholder 2"/>
          <p:cNvSpPr>
            <a:spLocks noGrp="1"/>
          </p:cNvSpPr>
          <p:nvPr>
            <p:ph idx="1"/>
          </p:nvPr>
        </p:nvSpPr>
        <p:spPr>
          <a:xfrm>
            <a:off x="395416" y="1573428"/>
            <a:ext cx="10958384" cy="5074508"/>
          </a:xfrm>
        </p:spPr>
        <p:txBody>
          <a:bodyPr>
            <a:normAutofit fontScale="92500" lnSpcReduction="10000"/>
          </a:bodyPr>
          <a:lstStyle/>
          <a:p>
            <a:r>
              <a:rPr lang="en-US" b="1" dirty="0">
                <a:solidFill>
                  <a:schemeClr val="accent5">
                    <a:lumMod val="40000"/>
                    <a:lumOff val="60000"/>
                  </a:schemeClr>
                </a:solidFill>
              </a:rPr>
              <a:t>2017: Number of uninsured increases by 4 million</a:t>
            </a:r>
          </a:p>
          <a:p>
            <a:pPr lvl="1"/>
            <a:r>
              <a:rPr lang="en-US" b="1" dirty="0">
                <a:solidFill>
                  <a:schemeClr val="accent5">
                    <a:lumMod val="40000"/>
                    <a:lumOff val="60000"/>
                  </a:schemeClr>
                </a:solidFill>
              </a:rPr>
              <a:t>2 million Medicaid beneficiaries who pay nothing for their coverage drop it </a:t>
            </a:r>
          </a:p>
          <a:p>
            <a:pPr lvl="1"/>
            <a:r>
              <a:rPr lang="en-US" b="1" dirty="0">
                <a:solidFill>
                  <a:schemeClr val="accent5">
                    <a:lumMod val="40000"/>
                    <a:lumOff val="60000"/>
                  </a:schemeClr>
                </a:solidFill>
              </a:rPr>
              <a:t>1 million people drop their coverage in the exchanges </a:t>
            </a:r>
          </a:p>
          <a:p>
            <a:pPr lvl="1"/>
            <a:r>
              <a:rPr lang="en-US" b="1" dirty="0">
                <a:solidFill>
                  <a:schemeClr val="accent5">
                    <a:lumMod val="40000"/>
                    <a:lumOff val="60000"/>
                  </a:schemeClr>
                </a:solidFill>
              </a:rPr>
              <a:t>1 million with job-based coverage drop out</a:t>
            </a:r>
          </a:p>
          <a:p>
            <a:endParaRPr lang="en-US" b="1" dirty="0">
              <a:solidFill>
                <a:schemeClr val="accent5">
                  <a:lumMod val="40000"/>
                  <a:lumOff val="60000"/>
                </a:schemeClr>
              </a:solidFill>
            </a:endParaRPr>
          </a:p>
          <a:p>
            <a:r>
              <a:rPr lang="en-US" b="1" dirty="0">
                <a:solidFill>
                  <a:schemeClr val="tx2"/>
                </a:solidFill>
              </a:rPr>
              <a:t>2018: 14 million more uninsured. </a:t>
            </a:r>
          </a:p>
          <a:p>
            <a:pPr lvl="1"/>
            <a:r>
              <a:rPr lang="en-US" b="1" dirty="0">
                <a:solidFill>
                  <a:schemeClr val="tx2"/>
                </a:solidFill>
              </a:rPr>
              <a:t>5 million will abandon Medicaid</a:t>
            </a:r>
          </a:p>
          <a:p>
            <a:pPr lvl="1"/>
            <a:r>
              <a:rPr lang="en-US" b="1" dirty="0">
                <a:solidFill>
                  <a:schemeClr val="tx2"/>
                </a:solidFill>
              </a:rPr>
              <a:t>2 million will drop their employer-sponsored coverage</a:t>
            </a:r>
          </a:p>
          <a:p>
            <a:pPr lvl="1"/>
            <a:r>
              <a:rPr lang="en-US" b="1" dirty="0">
                <a:solidFill>
                  <a:schemeClr val="tx2"/>
                </a:solidFill>
              </a:rPr>
              <a:t>6 million will leave the exchanges </a:t>
            </a:r>
          </a:p>
          <a:p>
            <a:endParaRPr lang="en-US" b="1" dirty="0">
              <a:solidFill>
                <a:schemeClr val="accent5">
                  <a:lumMod val="40000"/>
                  <a:lumOff val="60000"/>
                </a:schemeClr>
              </a:solidFill>
            </a:endParaRPr>
          </a:p>
          <a:p>
            <a:r>
              <a:rPr lang="en-US" b="1" dirty="0">
                <a:solidFill>
                  <a:srgbClr val="C4E8CF"/>
                </a:solidFill>
              </a:rPr>
              <a:t>CBO says they don’t lose coverage because of the new bill but because they are no longer </a:t>
            </a:r>
            <a:r>
              <a:rPr lang="en-US" sz="3500" b="1" dirty="0">
                <a:solidFill>
                  <a:schemeClr val="accent5"/>
                </a:solidFill>
              </a:rPr>
              <a:t>forced</a:t>
            </a:r>
            <a:r>
              <a:rPr lang="en-US" b="1" dirty="0">
                <a:solidFill>
                  <a:srgbClr val="C4E8CF"/>
                </a:solidFill>
              </a:rPr>
              <a:t> to buy insurance since the individual mandate penalty is repealed</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2946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The 2017 effort</a:t>
            </a:r>
          </a:p>
        </p:txBody>
      </p:sp>
      <p:sp>
        <p:nvSpPr>
          <p:cNvPr id="3" name="Content Placeholder 2"/>
          <p:cNvSpPr>
            <a:spLocks noGrp="1"/>
          </p:cNvSpPr>
          <p:nvPr>
            <p:ph idx="1"/>
          </p:nvPr>
        </p:nvSpPr>
        <p:spPr>
          <a:xfrm>
            <a:off x="461319" y="1825624"/>
            <a:ext cx="11327027" cy="4822311"/>
          </a:xfrm>
        </p:spPr>
        <p:txBody>
          <a:bodyPr>
            <a:normAutofit/>
          </a:bodyPr>
          <a:lstStyle/>
          <a:p>
            <a:r>
              <a:rPr lang="en-US" b="1" dirty="0">
                <a:solidFill>
                  <a:schemeClr val="accent4">
                    <a:lumMod val="20000"/>
                    <a:lumOff val="80000"/>
                  </a:schemeClr>
                </a:solidFill>
              </a:rPr>
              <a:t>Republicans were trying to repeal as many of the ACA provisions as possible through the budget reconciliation process</a:t>
            </a:r>
          </a:p>
          <a:p>
            <a:r>
              <a:rPr lang="en-US" b="1" dirty="0">
                <a:solidFill>
                  <a:srgbClr val="FFFF99"/>
                </a:solidFill>
              </a:rPr>
              <a:t>Bills considered under that process can be passed by a simple majority and cannot be filibustered in the Senate.  </a:t>
            </a:r>
            <a:r>
              <a:rPr lang="en-US" b="1" dirty="0">
                <a:solidFill>
                  <a:srgbClr val="FFFF00"/>
                </a:solidFill>
              </a:rPr>
              <a:t>BUT …</a:t>
            </a:r>
          </a:p>
          <a:p>
            <a:r>
              <a:rPr lang="en-US" b="1" dirty="0">
                <a:solidFill>
                  <a:schemeClr val="accent6">
                    <a:lumMod val="20000"/>
                    <a:lumOff val="80000"/>
                  </a:schemeClr>
                </a:solidFill>
              </a:rPr>
              <a:t>The rules governing a budget reconciliation bill are very strict</a:t>
            </a:r>
          </a:p>
          <a:p>
            <a:pPr lvl="1"/>
            <a:r>
              <a:rPr lang="en-US" b="1" dirty="0">
                <a:solidFill>
                  <a:srgbClr val="D7CBE1"/>
                </a:solidFill>
              </a:rPr>
              <a:t>The bill can include provisions that directly change federal spending and revenues</a:t>
            </a:r>
          </a:p>
          <a:p>
            <a:pPr lvl="1"/>
            <a:r>
              <a:rPr lang="en-US" b="1" dirty="0">
                <a:solidFill>
                  <a:schemeClr val="accent2"/>
                </a:solidFill>
              </a:rPr>
              <a:t>It cannot include provisions  whose budgetary effects are “merely incidental to the non-budgetary components of the provision”</a:t>
            </a:r>
          </a:p>
          <a:p>
            <a:r>
              <a:rPr lang="en-US" b="1" dirty="0">
                <a:solidFill>
                  <a:srgbClr val="FFFF99"/>
                </a:solidFill>
              </a:rPr>
              <a:t>The House wanted to send the Senate a bill ready for them to approve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8926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469292" y="995665"/>
            <a:ext cx="7086600" cy="609600"/>
          </a:xfrm>
        </p:spPr>
        <p:txBody>
          <a:bodyPr>
            <a:normAutofit fontScale="85000" lnSpcReduction="20000"/>
          </a:bodyPr>
          <a:lstStyle/>
          <a:p>
            <a:pPr lvl="0" algn="ctr"/>
            <a:r>
              <a:rPr lang="en-US" sz="5400" b="1" dirty="0">
                <a:solidFill>
                  <a:schemeClr val="accent1">
                    <a:lumMod val="20000"/>
                    <a:lumOff val="80000"/>
                  </a:schemeClr>
                </a:solidFill>
              </a:rPr>
              <a:t>What ‘s next?</a:t>
            </a:r>
            <a:endParaRPr lang="en-US" sz="5400" dirty="0"/>
          </a:p>
        </p:txBody>
      </p:sp>
      <p:sp>
        <p:nvSpPr>
          <p:cNvPr id="2" name="Picture Placeholder 1"/>
          <p:cNvSpPr>
            <a:spLocks noGrp="1"/>
          </p:cNvSpPr>
          <p:nvPr>
            <p:ph type="pic" idx="1"/>
          </p:nvPr>
        </p:nvSpPr>
        <p:spPr>
          <a:xfrm>
            <a:off x="5183188" y="2337420"/>
            <a:ext cx="6172200" cy="3523632"/>
          </a:xfrm>
        </p:spPr>
      </p:sp>
      <p:pic>
        <p:nvPicPr>
          <p:cNvPr id="3" name="Picture 2"/>
          <p:cNvPicPr>
            <a:picLocks noChangeAspect="1"/>
          </p:cNvPicPr>
          <p:nvPr/>
        </p:nvPicPr>
        <p:blipFill>
          <a:blip r:embed="rId3"/>
          <a:stretch>
            <a:fillRect/>
          </a:stretch>
        </p:blipFill>
        <p:spPr>
          <a:xfrm>
            <a:off x="2835774" y="1968843"/>
            <a:ext cx="6353636" cy="4333103"/>
          </a:xfrm>
          <a:prstGeom prst="rect">
            <a:avLst/>
          </a:prstGeom>
        </p:spPr>
      </p:pic>
    </p:spTree>
    <p:extLst>
      <p:ext uri="{BB962C8B-B14F-4D97-AF65-F5344CB8AC3E}">
        <p14:creationId xmlns:p14="http://schemas.microsoft.com/office/powerpoint/2010/main" val="391813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532" y="4464028"/>
            <a:ext cx="9813468" cy="1170864"/>
          </a:xfrm>
        </p:spPr>
        <p:txBody>
          <a:bodyPr>
            <a:normAutofit fontScale="90000"/>
          </a:bodyPr>
          <a:lstStyle/>
          <a:p>
            <a:r>
              <a:rPr lang="en-US" sz="8000" b="1" dirty="0">
                <a:solidFill>
                  <a:schemeClr val="accent2"/>
                </a:solidFill>
              </a:rPr>
              <a:t>The Political Landscape</a:t>
            </a:r>
          </a:p>
        </p:txBody>
      </p:sp>
      <p:sp>
        <p:nvSpPr>
          <p:cNvPr id="3" name="Text Placeholder 2"/>
          <p:cNvSpPr>
            <a:spLocks noGrp="1"/>
          </p:cNvSpPr>
          <p:nvPr>
            <p:ph type="subTitle" idx="1"/>
          </p:nvPr>
        </p:nvSpPr>
        <p:spPr>
          <a:xfrm>
            <a:off x="854532" y="3188678"/>
            <a:ext cx="9144000" cy="1259022"/>
          </a:xfrm>
        </p:spPr>
        <p:txBody>
          <a:bodyPr>
            <a:noAutofit/>
          </a:bodyPr>
          <a:lstStyle/>
          <a:p>
            <a:r>
              <a:rPr lang="en-US" b="1" dirty="0">
                <a:solidFill>
                  <a:schemeClr val="accent5">
                    <a:lumMod val="20000"/>
                    <a:lumOff val="80000"/>
                  </a:schemeClr>
                </a:solidFill>
              </a:rPr>
              <a:t>Health Policy Helped Reshape American Politics … </a:t>
            </a:r>
          </a:p>
          <a:p>
            <a:r>
              <a:rPr lang="en-US" b="1" dirty="0">
                <a:solidFill>
                  <a:schemeClr val="accent5">
                    <a:lumMod val="20000"/>
                    <a:lumOff val="80000"/>
                  </a:schemeClr>
                </a:solidFill>
              </a:rPr>
              <a:t>And May Continue to Reshape It</a:t>
            </a:r>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8692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67000" y="5791200"/>
            <a:ext cx="7086600" cy="609600"/>
          </a:xfrm>
        </p:spPr>
        <p:txBody>
          <a:bodyPr>
            <a:normAutofit fontScale="85000" lnSpcReduction="20000"/>
          </a:bodyPr>
          <a:lstStyle/>
          <a:p>
            <a:pPr lvl="0" algn="ctr"/>
            <a:r>
              <a:rPr lang="en-US" sz="5400" b="1" dirty="0">
                <a:solidFill>
                  <a:schemeClr val="accent1">
                    <a:lumMod val="20000"/>
                    <a:lumOff val="80000"/>
                  </a:schemeClr>
                </a:solidFill>
              </a:rPr>
              <a:t>Role of the States</a:t>
            </a:r>
            <a:endParaRPr lang="en-US" sz="5400" dirty="0"/>
          </a:p>
        </p:txBody>
      </p:sp>
      <p:pic>
        <p:nvPicPr>
          <p:cNvPr id="1026" name="Picture 2" descr="Image result for map of united states"/>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1526" r="1526"/>
          <a:stretch>
            <a:fillRect/>
          </a:stretch>
        </p:blipFill>
        <p:spPr bwMode="auto">
          <a:xfrm>
            <a:off x="2362200" y="381001"/>
            <a:ext cx="75438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58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10" y="365125"/>
            <a:ext cx="11195221" cy="1325563"/>
          </a:xfrm>
        </p:spPr>
        <p:txBody>
          <a:bodyPr>
            <a:normAutofit/>
          </a:bodyPr>
          <a:lstStyle/>
          <a:p>
            <a:r>
              <a:rPr lang="en-US" b="1" dirty="0">
                <a:solidFill>
                  <a:schemeClr val="accent6">
                    <a:lumMod val="20000"/>
                    <a:lumOff val="80000"/>
                  </a:schemeClr>
                </a:solidFill>
              </a:rPr>
              <a:t>States are looking at opportunities</a:t>
            </a:r>
          </a:p>
        </p:txBody>
      </p:sp>
      <p:sp>
        <p:nvSpPr>
          <p:cNvPr id="3" name="Content Placeholder 2"/>
          <p:cNvSpPr>
            <a:spLocks noGrp="1"/>
          </p:cNvSpPr>
          <p:nvPr>
            <p:ph idx="1"/>
          </p:nvPr>
        </p:nvSpPr>
        <p:spPr/>
        <p:txBody>
          <a:bodyPr>
            <a:normAutofit/>
          </a:bodyPr>
          <a:lstStyle/>
          <a:p>
            <a:r>
              <a:rPr lang="en-US" sz="4000" b="1" dirty="0">
                <a:solidFill>
                  <a:schemeClr val="accent2">
                    <a:lumMod val="20000"/>
                    <a:lumOff val="80000"/>
                  </a:schemeClr>
                </a:solidFill>
              </a:rPr>
              <a:t>HHS is anxious to approve waivers giving states more flexibility with Medicaid</a:t>
            </a:r>
            <a:br>
              <a:rPr lang="en-US" sz="4000" b="1" dirty="0">
                <a:solidFill>
                  <a:schemeClr val="accent2">
                    <a:lumMod val="20000"/>
                    <a:lumOff val="80000"/>
                  </a:schemeClr>
                </a:solidFill>
              </a:rPr>
            </a:br>
            <a:endParaRPr lang="en-US" sz="4000" b="1" dirty="0">
              <a:solidFill>
                <a:schemeClr val="accent2">
                  <a:lumMod val="20000"/>
                  <a:lumOff val="80000"/>
                </a:schemeClr>
              </a:solidFill>
            </a:endParaRPr>
          </a:p>
          <a:p>
            <a:r>
              <a:rPr lang="en-US" sz="4000" b="1" dirty="0">
                <a:solidFill>
                  <a:srgbClr val="FFFF99"/>
                </a:solidFill>
              </a:rPr>
              <a:t>HHS is encouraging states to use a provision of existing law, “State Innovation Waivers,” to reform their health insurance markets</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3940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130" y="82892"/>
            <a:ext cx="5824151" cy="1600200"/>
          </a:xfrm>
        </p:spPr>
        <p:txBody>
          <a:bodyPr>
            <a:normAutofit/>
          </a:bodyPr>
          <a:lstStyle/>
          <a:p>
            <a:r>
              <a:rPr lang="en-US" sz="5400" b="1" dirty="0">
                <a:solidFill>
                  <a:srgbClr val="97E9D5"/>
                </a:solidFill>
              </a:rPr>
              <a:t>An immediate risk</a:t>
            </a:r>
            <a:endParaRPr lang="en-US" dirty="0"/>
          </a:p>
        </p:txBody>
      </p:sp>
      <p:sp>
        <p:nvSpPr>
          <p:cNvPr id="3" name="Picture Placeholder 2"/>
          <p:cNvSpPr>
            <a:spLocks noGrp="1"/>
          </p:cNvSpPr>
          <p:nvPr>
            <p:ph type="pic" idx="1"/>
          </p:nvPr>
        </p:nvSpPr>
        <p:spPr>
          <a:xfrm>
            <a:off x="5092572" y="1765471"/>
            <a:ext cx="6172200" cy="4873625"/>
          </a:xfrm>
        </p:spPr>
      </p:sp>
      <p:sp>
        <p:nvSpPr>
          <p:cNvPr id="4" name="Text Placeholder 3"/>
          <p:cNvSpPr>
            <a:spLocks noGrp="1"/>
          </p:cNvSpPr>
          <p:nvPr>
            <p:ph type="body" sz="half" idx="2"/>
          </p:nvPr>
        </p:nvSpPr>
        <p:spPr>
          <a:xfrm>
            <a:off x="403654" y="2057400"/>
            <a:ext cx="4688918" cy="4466968"/>
          </a:xfrm>
        </p:spPr>
        <p:txBody>
          <a:bodyPr>
            <a:normAutofit fontScale="40000" lnSpcReduction="20000"/>
          </a:bodyPr>
          <a:lstStyle/>
          <a:p>
            <a:pPr marL="228600" lvl="0" indent="-228600">
              <a:buFont typeface="Arial" panose="020B0604020202020204" pitchFamily="34" charset="0"/>
              <a:buChar char="•"/>
            </a:pPr>
            <a:r>
              <a:rPr lang="en-US" sz="8000" b="1" dirty="0">
                <a:solidFill>
                  <a:schemeClr val="accent5">
                    <a:lumMod val="20000"/>
                    <a:lumOff val="80000"/>
                  </a:schemeClr>
                </a:solidFill>
              </a:rPr>
              <a:t>States that so far have held back could decide to expand Medicaid</a:t>
            </a:r>
            <a:br>
              <a:rPr lang="en-US" sz="8000" b="1" dirty="0">
                <a:solidFill>
                  <a:schemeClr val="accent5">
                    <a:lumMod val="20000"/>
                    <a:lumOff val="80000"/>
                  </a:schemeClr>
                </a:solidFill>
              </a:rPr>
            </a:br>
            <a:endParaRPr lang="en-US" sz="8000" b="1" dirty="0">
              <a:solidFill>
                <a:schemeClr val="accent5">
                  <a:lumMod val="20000"/>
                  <a:lumOff val="80000"/>
                </a:schemeClr>
              </a:solidFill>
            </a:endParaRPr>
          </a:p>
          <a:p>
            <a:pPr marL="685800" lvl="1" indent="-228600">
              <a:buFont typeface="Arial" panose="020B0604020202020204" pitchFamily="34" charset="0"/>
              <a:buChar char="•"/>
            </a:pPr>
            <a:r>
              <a:rPr lang="en-US" sz="8000" b="1" dirty="0">
                <a:solidFill>
                  <a:srgbClr val="D7CBE1"/>
                </a:solidFill>
              </a:rPr>
              <a:t>Many felt the House bill had penalized them financially for not expanding Medicaid</a:t>
            </a:r>
          </a:p>
          <a:p>
            <a:endParaRPr lang="en-US"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stretch>
            <a:fillRect/>
          </a:stretch>
        </p:blipFill>
        <p:spPr>
          <a:xfrm>
            <a:off x="5092572" y="1847850"/>
            <a:ext cx="6172200" cy="4791246"/>
          </a:xfrm>
          <a:prstGeom prst="rect">
            <a:avLst/>
          </a:prstGeom>
        </p:spPr>
      </p:pic>
    </p:spTree>
    <p:extLst>
      <p:ext uri="{BB962C8B-B14F-4D97-AF65-F5344CB8AC3E}">
        <p14:creationId xmlns:p14="http://schemas.microsoft.com/office/powerpoint/2010/main" val="2205022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76401" y="1600200"/>
            <a:ext cx="3124201" cy="3659188"/>
          </a:xfrm>
        </p:spPr>
        <p:txBody>
          <a:bodyPr>
            <a:normAutofit/>
          </a:bodyPr>
          <a:lstStyle/>
          <a:p>
            <a:r>
              <a:rPr lang="en-US" sz="4800" b="1" dirty="0">
                <a:solidFill>
                  <a:schemeClr val="accent2"/>
                </a:solidFill>
              </a:rPr>
              <a:t>Key players and their likely actions</a:t>
            </a:r>
          </a:p>
        </p:txBody>
      </p:sp>
      <p:pic>
        <p:nvPicPr>
          <p:cNvPr id="2" name="Picture 1"/>
          <p:cNvPicPr>
            <a:picLocks noChangeAspect="1"/>
          </p:cNvPicPr>
          <p:nvPr/>
        </p:nvPicPr>
        <p:blipFill>
          <a:blip r:embed="rId3"/>
          <a:stretch>
            <a:fillRect/>
          </a:stretch>
        </p:blipFill>
        <p:spPr>
          <a:xfrm>
            <a:off x="4876800" y="1495425"/>
            <a:ext cx="5638800" cy="4067175"/>
          </a:xfrm>
          <a:prstGeom prst="rect">
            <a:avLst/>
          </a:prstGeom>
        </p:spPr>
      </p:pic>
    </p:spTree>
    <p:extLst>
      <p:ext uri="{BB962C8B-B14F-4D97-AF65-F5344CB8AC3E}">
        <p14:creationId xmlns:p14="http://schemas.microsoft.com/office/powerpoint/2010/main" val="1166782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63"/>
            <a:ext cx="10515600" cy="1325563"/>
          </a:xfrm>
        </p:spPr>
        <p:txBody>
          <a:bodyPr>
            <a:normAutofit/>
          </a:bodyPr>
          <a:lstStyle/>
          <a:p>
            <a:r>
              <a:rPr lang="en-US" b="1" dirty="0">
                <a:solidFill>
                  <a:schemeClr val="accent2"/>
                </a:solidFill>
              </a:rPr>
              <a:t>  Republican three-prong plan</a:t>
            </a:r>
          </a:p>
        </p:txBody>
      </p:sp>
      <p:sp>
        <p:nvSpPr>
          <p:cNvPr id="3" name="Content Placeholder 2"/>
          <p:cNvSpPr>
            <a:spLocks noGrp="1"/>
          </p:cNvSpPr>
          <p:nvPr>
            <p:ph idx="1"/>
          </p:nvPr>
        </p:nvSpPr>
        <p:spPr>
          <a:xfrm>
            <a:off x="395416" y="1285103"/>
            <a:ext cx="10958384" cy="5362833"/>
          </a:xfrm>
        </p:spPr>
        <p:txBody>
          <a:bodyPr>
            <a:normAutofit/>
          </a:bodyPr>
          <a:lstStyle/>
          <a:p>
            <a:r>
              <a:rPr lang="en-US" b="1" dirty="0">
                <a:solidFill>
                  <a:schemeClr val="accent5">
                    <a:lumMod val="40000"/>
                    <a:lumOff val="60000"/>
                  </a:schemeClr>
                </a:solidFill>
              </a:rPr>
              <a:t>Regulatory action</a:t>
            </a:r>
            <a:br>
              <a:rPr lang="en-US" b="1" dirty="0">
                <a:solidFill>
                  <a:schemeClr val="accent5">
                    <a:lumMod val="40000"/>
                    <a:lumOff val="60000"/>
                  </a:schemeClr>
                </a:solidFill>
              </a:rPr>
            </a:br>
            <a:r>
              <a:rPr lang="en-US" b="1" dirty="0">
                <a:solidFill>
                  <a:schemeClr val="accent5">
                    <a:lumMod val="40000"/>
                    <a:lumOff val="60000"/>
                  </a:schemeClr>
                </a:solidFill>
              </a:rPr>
              <a:t>	First HHS rule to stabilize the market, finalized in April</a:t>
            </a:r>
          </a:p>
          <a:p>
            <a:pPr lvl="2"/>
            <a:r>
              <a:rPr lang="en-US" b="1" dirty="0">
                <a:solidFill>
                  <a:schemeClr val="accent5">
                    <a:lumMod val="40000"/>
                    <a:lumOff val="60000"/>
                  </a:schemeClr>
                </a:solidFill>
              </a:rPr>
              <a:t>Shortens the 2018 annual open enrollment period</a:t>
            </a:r>
          </a:p>
          <a:p>
            <a:pPr lvl="2"/>
            <a:r>
              <a:rPr lang="en-US" b="1" dirty="0">
                <a:solidFill>
                  <a:schemeClr val="accent5">
                    <a:lumMod val="40000"/>
                    <a:lumOff val="60000"/>
                  </a:schemeClr>
                </a:solidFill>
              </a:rPr>
              <a:t>Expands verification of eligibility for subsidies</a:t>
            </a:r>
          </a:p>
          <a:p>
            <a:pPr lvl="2"/>
            <a:r>
              <a:rPr lang="en-US" b="1" dirty="0">
                <a:solidFill>
                  <a:schemeClr val="accent5">
                    <a:lumMod val="40000"/>
                    <a:lumOff val="60000"/>
                  </a:schemeClr>
                </a:solidFill>
              </a:rPr>
              <a:t>Allows insurers to collect back premiums before re-enrollment</a:t>
            </a:r>
          </a:p>
          <a:p>
            <a:pPr lvl="2"/>
            <a:r>
              <a:rPr lang="en-US" b="1" dirty="0">
                <a:solidFill>
                  <a:schemeClr val="accent5">
                    <a:lumMod val="40000"/>
                    <a:lumOff val="60000"/>
                  </a:schemeClr>
                </a:solidFill>
              </a:rPr>
              <a:t>Provides states new flexibility on network adequacy</a:t>
            </a:r>
          </a:p>
          <a:p>
            <a:r>
              <a:rPr lang="en-US" b="1" dirty="0">
                <a:solidFill>
                  <a:srgbClr val="D7CBE1"/>
                </a:solidFill>
              </a:rPr>
              <a:t>Some legislative repeal action still possible</a:t>
            </a:r>
          </a:p>
          <a:p>
            <a:r>
              <a:rPr lang="en-US" b="1" dirty="0">
                <a:solidFill>
                  <a:srgbClr val="C4E8CF"/>
                </a:solidFill>
              </a:rPr>
              <a:t>Regular order bills that could get 60 Senate votes. First up:</a:t>
            </a:r>
          </a:p>
          <a:p>
            <a:pPr lvl="1"/>
            <a:r>
              <a:rPr lang="en-US" b="1" dirty="0">
                <a:solidFill>
                  <a:srgbClr val="C4E8CF"/>
                </a:solidFill>
              </a:rPr>
              <a:t>Competitive Health Insurance Reform Act (H.R. 372) to eliminate anti-trust protections for insurers</a:t>
            </a:r>
          </a:p>
          <a:p>
            <a:pPr lvl="1"/>
            <a:r>
              <a:rPr lang="en-US" b="1" dirty="0">
                <a:solidFill>
                  <a:srgbClr val="C4E8CF"/>
                </a:solidFill>
              </a:rPr>
              <a:t>Small Business Health Fairness Act (H.R. 1101) allowing small businesses to pool together to try to lower health insurance costs.  </a:t>
            </a:r>
            <a:br>
              <a:rPr lang="en-US" b="1" dirty="0">
                <a:solidFill>
                  <a:srgbClr val="C4E8CF"/>
                </a:solidFill>
              </a:rPr>
            </a:br>
            <a:r>
              <a:rPr lang="en-US" b="1" dirty="0">
                <a:solidFill>
                  <a:srgbClr val="C4E8CF"/>
                </a:solidFill>
              </a:rPr>
              <a:t>	(Hope to get some Democrats to vote yes)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545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057401" y="1447800"/>
            <a:ext cx="3353991" cy="4421188"/>
          </a:xfrm>
        </p:spPr>
        <p:txBody>
          <a:bodyPr>
            <a:normAutofit/>
          </a:bodyPr>
          <a:lstStyle/>
          <a:p>
            <a:pPr lvl="0"/>
            <a:r>
              <a:rPr lang="en-US" sz="5400" b="1" dirty="0">
                <a:solidFill>
                  <a:schemeClr val="accent1">
                    <a:lumMod val="20000"/>
                    <a:lumOff val="80000"/>
                  </a:schemeClr>
                </a:solidFill>
              </a:rPr>
              <a:t>HHS and White House executive actions</a:t>
            </a:r>
          </a:p>
          <a:p>
            <a:endParaRPr lang="en-US" dirty="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23405" r="23405"/>
          <a:stretch>
            <a:fillRect/>
          </a:stretch>
        </p:blipFill>
        <p:spPr>
          <a:xfrm>
            <a:off x="5411391" y="685800"/>
            <a:ext cx="4799409" cy="5410200"/>
          </a:xfrm>
        </p:spPr>
      </p:pic>
    </p:spTree>
    <p:extLst>
      <p:ext uri="{BB962C8B-B14F-4D97-AF65-F5344CB8AC3E}">
        <p14:creationId xmlns:p14="http://schemas.microsoft.com/office/powerpoint/2010/main" val="1521817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20000"/>
                    <a:lumOff val="80000"/>
                  </a:schemeClr>
                </a:solidFill>
              </a:rPr>
              <a:t>President Trump’s Executive Order</a:t>
            </a:r>
          </a:p>
        </p:txBody>
      </p:sp>
      <p:sp>
        <p:nvSpPr>
          <p:cNvPr id="3" name="Content Placeholder 2"/>
          <p:cNvSpPr>
            <a:spLocks noGrp="1"/>
          </p:cNvSpPr>
          <p:nvPr>
            <p:ph idx="1"/>
          </p:nvPr>
        </p:nvSpPr>
        <p:spPr>
          <a:xfrm>
            <a:off x="1120000" y="1825625"/>
            <a:ext cx="10233800" cy="4895850"/>
          </a:xfrm>
        </p:spPr>
        <p:txBody>
          <a:bodyPr/>
          <a:lstStyle/>
          <a:p>
            <a:pPr marL="0" indent="0">
              <a:buNone/>
            </a:pPr>
            <a:r>
              <a:rPr lang="en-US" b="1" dirty="0"/>
              <a:t>The EO, issued January 20, directs the HHS Secretary to:</a:t>
            </a:r>
          </a:p>
          <a:p>
            <a:pPr marL="0" indent="0">
              <a:buNone/>
            </a:pPr>
            <a:endParaRPr lang="en-US" b="1" dirty="0"/>
          </a:p>
          <a:p>
            <a:pPr marL="0" indent="0">
              <a:buNone/>
            </a:pPr>
            <a:r>
              <a:rPr lang="en-US" b="1" dirty="0">
                <a:solidFill>
                  <a:schemeClr val="accent5">
                    <a:lumMod val="20000"/>
                    <a:lumOff val="80000"/>
                  </a:schemeClr>
                </a:solidFill>
              </a:rPr>
              <a:t>“…exercise all authority and discretion available to them to waive, defer, grant exemptions from, or delay the implementation of any provision or requirement of the Act that would impose a fiscal burden on any State or a cost, fee, tax, penalty, or regulatory burden on individuals, families, healthcare providers, health insurers, patients, recipients of healthcare services, purchasers of health insurance, or makers of medical devices, products, or medications.”</a:t>
            </a:r>
          </a:p>
        </p:txBody>
      </p:sp>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70228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20000"/>
                    <a:lumOff val="80000"/>
                  </a:schemeClr>
                </a:solidFill>
              </a:rPr>
              <a:t>How HHS Can Use That Authority	</a:t>
            </a:r>
          </a:p>
        </p:txBody>
      </p:sp>
      <p:sp>
        <p:nvSpPr>
          <p:cNvPr id="3" name="Content Placeholder 2"/>
          <p:cNvSpPr>
            <a:spLocks noGrp="1"/>
          </p:cNvSpPr>
          <p:nvPr>
            <p:ph idx="1"/>
          </p:nvPr>
        </p:nvSpPr>
        <p:spPr/>
        <p:txBody>
          <a:bodyPr>
            <a:normAutofit lnSpcReduction="10000"/>
          </a:bodyPr>
          <a:lstStyle/>
          <a:p>
            <a:r>
              <a:rPr lang="en-US" b="1" dirty="0">
                <a:solidFill>
                  <a:srgbClr val="CCCCFF"/>
                </a:solidFill>
              </a:rPr>
              <a:t>The phrases “the Secretary shall” and “the Secretary may” occur 1,400 times in the text of the ACA</a:t>
            </a:r>
          </a:p>
          <a:p>
            <a:r>
              <a:rPr lang="en-US" b="1" dirty="0">
                <a:solidFill>
                  <a:schemeClr val="accent2">
                    <a:lumMod val="40000"/>
                    <a:lumOff val="60000"/>
                  </a:schemeClr>
                </a:solidFill>
              </a:rPr>
              <a:t>The Obama administration made liberal use of this authority.</a:t>
            </a:r>
          </a:p>
          <a:p>
            <a:pPr lvl="1"/>
            <a:r>
              <a:rPr lang="en-US" b="1" dirty="0">
                <a:solidFill>
                  <a:schemeClr val="accent2">
                    <a:lumMod val="40000"/>
                    <a:lumOff val="60000"/>
                  </a:schemeClr>
                </a:solidFill>
              </a:rPr>
              <a:t>The Galen Institute has identified 43 provisions of law that the Obama administration either waived, delayed or ignored</a:t>
            </a:r>
          </a:p>
          <a:p>
            <a:pPr lvl="1"/>
            <a:r>
              <a:rPr lang="en-US" b="1" dirty="0">
                <a:solidFill>
                  <a:schemeClr val="accent2">
                    <a:lumMod val="40000"/>
                    <a:lumOff val="60000"/>
                  </a:schemeClr>
                </a:solidFill>
              </a:rPr>
              <a:t>These administrative actions affected everything from individual and corporate mandates, to cost-sharing provisions, to premium stabilization and to waivers for non-compliant plans</a:t>
            </a:r>
          </a:p>
          <a:p>
            <a:r>
              <a:rPr lang="en-US" b="1" dirty="0">
                <a:solidFill>
                  <a:schemeClr val="accent6">
                    <a:lumMod val="20000"/>
                    <a:lumOff val="80000"/>
                  </a:schemeClr>
                </a:solidFill>
              </a:rPr>
              <a:t>The Trump administration may prove as aggressive in using its authorities to dismantle the ACA as its predecessor was in erecting it</a:t>
            </a:r>
          </a:p>
        </p:txBody>
      </p:sp>
      <p:sp>
        <p:nvSpPr>
          <p:cNvPr id="4" name="Slide Number Placeholder 3"/>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307627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subTitle" idx="1"/>
          </p:nvPr>
        </p:nvSpPr>
        <p:spPr>
          <a:xfrm>
            <a:off x="3429000" y="457200"/>
            <a:ext cx="6705600" cy="4724400"/>
          </a:xfrm>
          <a:noFill/>
        </p:spPr>
        <p:txBody>
          <a:bodyPr>
            <a:noAutofit/>
          </a:bodyPr>
          <a:lstStyle/>
          <a:p>
            <a:pPr eaLnBrk="1" hangingPunct="1">
              <a:buFont typeface="Wingdings" pitchFamily="2" charset="2"/>
              <a:buNone/>
            </a:pPr>
            <a:r>
              <a:rPr lang="en-US" b="1" dirty="0">
                <a:solidFill>
                  <a:srgbClr val="99DBB4"/>
                </a:solidFill>
                <a:latin typeface="+mn-lt"/>
              </a:rPr>
              <a:t>Grace-Marie Turner</a:t>
            </a:r>
          </a:p>
          <a:p>
            <a:pPr eaLnBrk="1" hangingPunct="1">
              <a:buFont typeface="Wingdings" pitchFamily="2" charset="2"/>
              <a:buNone/>
            </a:pPr>
            <a:r>
              <a:rPr lang="en-US" b="1" dirty="0">
                <a:solidFill>
                  <a:srgbClr val="99DBB4"/>
                </a:solidFill>
                <a:latin typeface="+mn-lt"/>
              </a:rPr>
              <a:t>Galen Institute</a:t>
            </a:r>
          </a:p>
          <a:p>
            <a:pPr eaLnBrk="1" hangingPunct="1">
              <a:buFont typeface="Wingdings" pitchFamily="2" charset="2"/>
              <a:buNone/>
            </a:pPr>
            <a:r>
              <a:rPr lang="en-US" b="1" dirty="0">
                <a:solidFill>
                  <a:srgbClr val="99DBB4"/>
                </a:solidFill>
                <a:latin typeface="+mn-lt"/>
              </a:rPr>
              <a:t>703-299-8900</a:t>
            </a:r>
          </a:p>
          <a:p>
            <a:pPr eaLnBrk="1" hangingPunct="1">
              <a:buFont typeface="Wingdings" pitchFamily="2" charset="2"/>
              <a:buNone/>
            </a:pPr>
            <a:r>
              <a:rPr lang="en-US" b="1" dirty="0">
                <a:solidFill>
                  <a:srgbClr val="99DBB4"/>
                </a:solidFill>
                <a:latin typeface="+mn-lt"/>
              </a:rPr>
              <a:t>gracemarie@galen.org</a:t>
            </a:r>
            <a:br>
              <a:rPr lang="en-US" b="1" dirty="0">
                <a:solidFill>
                  <a:srgbClr val="99DBB4"/>
                </a:solidFill>
                <a:latin typeface="+mn-lt"/>
              </a:rPr>
            </a:br>
            <a:endParaRPr lang="en-US" b="1" dirty="0">
              <a:solidFill>
                <a:srgbClr val="99DBB4"/>
              </a:solidFill>
              <a:latin typeface="+mn-lt"/>
            </a:endParaRPr>
          </a:p>
          <a:p>
            <a:r>
              <a:rPr lang="en-US" b="1" dirty="0">
                <a:solidFill>
                  <a:schemeClr val="accent1">
                    <a:lumMod val="60000"/>
                    <a:lumOff val="40000"/>
                  </a:schemeClr>
                </a:solidFill>
                <a:latin typeface="+mn-lt"/>
              </a:rPr>
              <a:t>twitter.com/GalenInstitute</a:t>
            </a:r>
          </a:p>
          <a:p>
            <a:r>
              <a:rPr lang="en-US" b="1" dirty="0">
                <a:solidFill>
                  <a:srgbClr val="FFFF99"/>
                </a:solidFill>
                <a:latin typeface="+mn-lt"/>
              </a:rPr>
              <a:t>facebook.com/GalenInstitute</a:t>
            </a:r>
          </a:p>
          <a:p>
            <a:pPr eaLnBrk="1" hangingPunct="1">
              <a:buFont typeface="Wingdings" pitchFamily="2" charset="2"/>
              <a:buNone/>
            </a:pPr>
            <a:r>
              <a:rPr lang="en-US" b="1" dirty="0">
                <a:solidFill>
                  <a:srgbClr val="99DBB4"/>
                </a:solidFill>
                <a:latin typeface="+mn-lt"/>
              </a:rPr>
              <a:t>@gracemarietweet</a:t>
            </a:r>
          </a:p>
        </p:txBody>
      </p:sp>
      <p:sp>
        <p:nvSpPr>
          <p:cNvPr id="4" name="TextBox 3"/>
          <p:cNvSpPr txBox="1"/>
          <p:nvPr/>
        </p:nvSpPr>
        <p:spPr>
          <a:xfrm>
            <a:off x="3429000" y="5334001"/>
            <a:ext cx="6705600" cy="830997"/>
          </a:xfrm>
          <a:prstGeom prst="rect">
            <a:avLst/>
          </a:prstGeom>
          <a:noFill/>
        </p:spPr>
        <p:txBody>
          <a:bodyPr wrap="square" rtlCol="0">
            <a:spAutoFit/>
          </a:bodyPr>
          <a:lstStyle/>
          <a:p>
            <a:r>
              <a:rPr lang="en-US" sz="2400" dirty="0">
                <a:solidFill>
                  <a:srgbClr val="ECB230"/>
                </a:solidFill>
              </a:rPr>
              <a:t>Subscribe to our free email alerts at</a:t>
            </a:r>
            <a:endParaRPr lang="en-US" sz="2400" b="1" dirty="0">
              <a:solidFill>
                <a:srgbClr val="FFFF99"/>
              </a:solidFill>
            </a:endParaRPr>
          </a:p>
          <a:p>
            <a:r>
              <a:rPr lang="en-US" sz="2400" b="1" u="sng" dirty="0">
                <a:solidFill>
                  <a:srgbClr val="FFFF99"/>
                </a:solidFill>
              </a:rPr>
              <a:t>www.ObamaCareWatch.org</a:t>
            </a:r>
          </a:p>
        </p:txBody>
      </p:sp>
    </p:spTree>
    <p:extLst>
      <p:ext uri="{BB962C8B-B14F-4D97-AF65-F5344CB8AC3E}">
        <p14:creationId xmlns:p14="http://schemas.microsoft.com/office/powerpoint/2010/main" val="156398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365125"/>
            <a:ext cx="11142785" cy="1325563"/>
          </a:xfrm>
        </p:spPr>
        <p:txBody>
          <a:bodyPr>
            <a:normAutofit/>
          </a:bodyPr>
          <a:lstStyle/>
          <a:p>
            <a:r>
              <a:rPr lang="en-US" sz="4400" b="1" dirty="0">
                <a:solidFill>
                  <a:srgbClr val="CCFFFF"/>
                </a:solidFill>
              </a:rPr>
              <a:t>ACA Major Reason For Tectonic Political Shift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2708541"/>
              </p:ext>
            </p:extLst>
          </p:nvPr>
        </p:nvGraphicFramePr>
        <p:xfrm>
          <a:off x="1567126" y="2460283"/>
          <a:ext cx="8947150" cy="1981200"/>
        </p:xfrm>
        <a:graphic>
          <a:graphicData uri="http://schemas.openxmlformats.org/drawingml/2006/table">
            <a:tbl>
              <a:tblPr firstRow="1" bandRow="1">
                <a:tableStyleId>{5C22544A-7EE6-4342-B048-85BDC9FD1C3A}</a:tableStyleId>
              </a:tblPr>
              <a:tblGrid>
                <a:gridCol w="1789430">
                  <a:extLst>
                    <a:ext uri="{9D8B030D-6E8A-4147-A177-3AD203B41FA5}">
                      <a16:colId xmlns:a16="http://schemas.microsoft.com/office/drawing/2014/main" val="20000"/>
                    </a:ext>
                  </a:extLst>
                </a:gridCol>
                <a:gridCol w="1789430">
                  <a:extLst>
                    <a:ext uri="{9D8B030D-6E8A-4147-A177-3AD203B41FA5}">
                      <a16:colId xmlns:a16="http://schemas.microsoft.com/office/drawing/2014/main" val="20001"/>
                    </a:ext>
                  </a:extLst>
                </a:gridCol>
                <a:gridCol w="1789430">
                  <a:extLst>
                    <a:ext uri="{9D8B030D-6E8A-4147-A177-3AD203B41FA5}">
                      <a16:colId xmlns:a16="http://schemas.microsoft.com/office/drawing/2014/main" val="20002"/>
                    </a:ext>
                  </a:extLst>
                </a:gridCol>
                <a:gridCol w="1789430">
                  <a:extLst>
                    <a:ext uri="{9D8B030D-6E8A-4147-A177-3AD203B41FA5}">
                      <a16:colId xmlns:a16="http://schemas.microsoft.com/office/drawing/2014/main" val="20003"/>
                    </a:ext>
                  </a:extLst>
                </a:gridCol>
                <a:gridCol w="1789430">
                  <a:extLst>
                    <a:ext uri="{9D8B030D-6E8A-4147-A177-3AD203B41FA5}">
                      <a16:colId xmlns:a16="http://schemas.microsoft.com/office/drawing/2014/main" val="20004"/>
                    </a:ext>
                  </a:extLst>
                </a:gridCol>
              </a:tblGrid>
              <a:tr h="370840">
                <a:tc>
                  <a:txBody>
                    <a:bodyPr/>
                    <a:lstStyle/>
                    <a:p>
                      <a:endParaRPr lang="en-US" sz="2800" dirty="0"/>
                    </a:p>
                    <a:p>
                      <a:r>
                        <a:rPr lang="en-US" sz="2800" dirty="0"/>
                        <a:t>Election</a:t>
                      </a:r>
                    </a:p>
                  </a:txBody>
                  <a:tcPr/>
                </a:tc>
                <a:tc>
                  <a:txBody>
                    <a:bodyPr/>
                    <a:lstStyle/>
                    <a:p>
                      <a:pPr algn="ctr"/>
                      <a:r>
                        <a:rPr lang="en-US" sz="2800" dirty="0"/>
                        <a:t>White House</a:t>
                      </a:r>
                    </a:p>
                  </a:txBody>
                  <a:tcPr/>
                </a:tc>
                <a:tc>
                  <a:txBody>
                    <a:bodyPr/>
                    <a:lstStyle/>
                    <a:p>
                      <a:pPr algn="ctr"/>
                      <a:endParaRPr lang="en-US" sz="2800" dirty="0"/>
                    </a:p>
                    <a:p>
                      <a:pPr algn="ctr"/>
                      <a:r>
                        <a:rPr lang="en-US" sz="2800" dirty="0"/>
                        <a:t>Senate</a:t>
                      </a:r>
                    </a:p>
                  </a:txBody>
                  <a:tcPr/>
                </a:tc>
                <a:tc>
                  <a:txBody>
                    <a:bodyPr/>
                    <a:lstStyle/>
                    <a:p>
                      <a:pPr algn="ctr"/>
                      <a:endParaRPr lang="en-US" sz="2800" dirty="0"/>
                    </a:p>
                    <a:p>
                      <a:pPr algn="ctr"/>
                      <a:r>
                        <a:rPr lang="en-US" sz="2800" dirty="0"/>
                        <a:t>House</a:t>
                      </a:r>
                    </a:p>
                  </a:txBody>
                  <a:tcPr/>
                </a:tc>
                <a:tc>
                  <a:txBody>
                    <a:bodyPr/>
                    <a:lstStyle/>
                    <a:p>
                      <a:pPr algn="ctr"/>
                      <a:r>
                        <a:rPr lang="en-US" sz="2800" dirty="0"/>
                        <a:t>State Trifectas</a:t>
                      </a:r>
                    </a:p>
                  </a:txBody>
                  <a:tcPr/>
                </a:tc>
                <a:extLst>
                  <a:ext uri="{0D108BD9-81ED-4DB2-BD59-A6C34878D82A}">
                    <a16:rowId xmlns:a16="http://schemas.microsoft.com/office/drawing/2014/main" val="10000"/>
                  </a:ext>
                </a:extLst>
              </a:tr>
              <a:tr h="370840">
                <a:tc>
                  <a:txBody>
                    <a:bodyPr/>
                    <a:lstStyle/>
                    <a:p>
                      <a:r>
                        <a:rPr lang="en-US" sz="2800" dirty="0"/>
                        <a:t>2008</a:t>
                      </a:r>
                    </a:p>
                  </a:txBody>
                  <a:tcPr/>
                </a:tc>
                <a:tc>
                  <a:txBody>
                    <a:bodyPr/>
                    <a:lstStyle/>
                    <a:p>
                      <a:pPr algn="ctr"/>
                      <a:r>
                        <a:rPr lang="en-US" sz="2800" b="1" dirty="0">
                          <a:solidFill>
                            <a:schemeClr val="tx1"/>
                          </a:solidFill>
                        </a:rPr>
                        <a:t>D</a:t>
                      </a:r>
                    </a:p>
                  </a:txBody>
                  <a:tcPr>
                    <a:solidFill>
                      <a:srgbClr val="0070C0"/>
                    </a:solidFill>
                  </a:tcPr>
                </a:tc>
                <a:tc>
                  <a:txBody>
                    <a:bodyPr/>
                    <a:lstStyle/>
                    <a:p>
                      <a:pPr algn="ctr"/>
                      <a:r>
                        <a:rPr lang="en-US" sz="2800" b="1" dirty="0">
                          <a:solidFill>
                            <a:schemeClr val="tx1"/>
                          </a:solidFill>
                        </a:rPr>
                        <a:t>D (60)</a:t>
                      </a:r>
                    </a:p>
                  </a:txBody>
                  <a:tcPr>
                    <a:solidFill>
                      <a:srgbClr val="0070C0"/>
                    </a:solidFill>
                  </a:tcPr>
                </a:tc>
                <a:tc>
                  <a:txBody>
                    <a:bodyPr/>
                    <a:lstStyle/>
                    <a:p>
                      <a:pPr algn="ctr"/>
                      <a:r>
                        <a:rPr lang="en-US" sz="2800" b="1" dirty="0">
                          <a:solidFill>
                            <a:schemeClr val="tx1"/>
                          </a:solidFill>
                        </a:rPr>
                        <a:t>D (257)</a:t>
                      </a:r>
                    </a:p>
                  </a:txBody>
                  <a:tcPr>
                    <a:solidFill>
                      <a:srgbClr val="0070C0"/>
                    </a:solidFill>
                  </a:tcPr>
                </a:tc>
                <a:tc>
                  <a:txBody>
                    <a:bodyPr/>
                    <a:lstStyle/>
                    <a:p>
                      <a:pPr algn="ctr"/>
                      <a:r>
                        <a:rPr lang="en-US" sz="2800" b="1" dirty="0">
                          <a:solidFill>
                            <a:schemeClr val="tx1"/>
                          </a:solidFill>
                        </a:rPr>
                        <a:t>17D/10R</a:t>
                      </a:r>
                    </a:p>
                  </a:txBody>
                  <a:tcPr>
                    <a:solidFill>
                      <a:srgbClr val="0070C0"/>
                    </a:solidFill>
                  </a:tcPr>
                </a:tc>
                <a:extLst>
                  <a:ext uri="{0D108BD9-81ED-4DB2-BD59-A6C34878D82A}">
                    <a16:rowId xmlns:a16="http://schemas.microsoft.com/office/drawing/2014/main" val="10001"/>
                  </a:ext>
                </a:extLst>
              </a:tr>
              <a:tr h="370840">
                <a:tc>
                  <a:txBody>
                    <a:bodyPr/>
                    <a:lstStyle/>
                    <a:p>
                      <a:r>
                        <a:rPr lang="en-US" sz="2800" dirty="0"/>
                        <a:t>2016</a:t>
                      </a:r>
                    </a:p>
                  </a:txBody>
                  <a:tcPr/>
                </a:tc>
                <a:tc>
                  <a:txBody>
                    <a:bodyPr/>
                    <a:lstStyle/>
                    <a:p>
                      <a:pPr algn="ctr"/>
                      <a:r>
                        <a:rPr lang="en-US" sz="2800" b="1" dirty="0">
                          <a:solidFill>
                            <a:schemeClr val="tx1"/>
                          </a:solidFill>
                        </a:rPr>
                        <a:t>R</a:t>
                      </a:r>
                    </a:p>
                  </a:txBody>
                  <a:tcPr>
                    <a:solidFill>
                      <a:srgbClr val="FF0000"/>
                    </a:solidFill>
                  </a:tcPr>
                </a:tc>
                <a:tc>
                  <a:txBody>
                    <a:bodyPr/>
                    <a:lstStyle/>
                    <a:p>
                      <a:pPr algn="ctr"/>
                      <a:r>
                        <a:rPr lang="en-US" sz="2800" b="1" dirty="0">
                          <a:solidFill>
                            <a:schemeClr val="tx1"/>
                          </a:solidFill>
                        </a:rPr>
                        <a:t>R (52)</a:t>
                      </a:r>
                    </a:p>
                  </a:txBody>
                  <a:tcPr>
                    <a:solidFill>
                      <a:srgbClr val="FF0000"/>
                    </a:solidFill>
                  </a:tcPr>
                </a:tc>
                <a:tc>
                  <a:txBody>
                    <a:bodyPr/>
                    <a:lstStyle/>
                    <a:p>
                      <a:pPr algn="ctr"/>
                      <a:r>
                        <a:rPr lang="en-US" sz="2800" b="1" dirty="0">
                          <a:solidFill>
                            <a:schemeClr val="tx1"/>
                          </a:solidFill>
                        </a:rPr>
                        <a:t>R</a:t>
                      </a:r>
                      <a:r>
                        <a:rPr lang="en-US" sz="2800" b="1" baseline="0" dirty="0">
                          <a:solidFill>
                            <a:schemeClr val="tx1"/>
                          </a:solidFill>
                        </a:rPr>
                        <a:t> (241)</a:t>
                      </a:r>
                      <a:endParaRPr lang="en-US" sz="2800" b="1" dirty="0">
                        <a:solidFill>
                          <a:schemeClr val="tx1"/>
                        </a:solidFill>
                      </a:endParaRPr>
                    </a:p>
                  </a:txBody>
                  <a:tcPr>
                    <a:solidFill>
                      <a:srgbClr val="FF0000"/>
                    </a:solidFill>
                  </a:tcPr>
                </a:tc>
                <a:tc>
                  <a:txBody>
                    <a:bodyPr/>
                    <a:lstStyle/>
                    <a:p>
                      <a:pPr algn="ctr"/>
                      <a:r>
                        <a:rPr lang="en-US" sz="2800" b="1" dirty="0">
                          <a:solidFill>
                            <a:schemeClr val="tx1"/>
                          </a:solidFill>
                        </a:rPr>
                        <a:t>5D/25R</a:t>
                      </a:r>
                    </a:p>
                  </a:txBody>
                  <a:tcPr>
                    <a:solidFill>
                      <a:srgbClr val="FF0000"/>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3</a:t>
            </a:fld>
            <a:endParaRPr lang="en-US" dirty="0"/>
          </a:p>
        </p:txBody>
      </p:sp>
      <p:sp>
        <p:nvSpPr>
          <p:cNvPr id="5" name="TextBox 4"/>
          <p:cNvSpPr txBox="1"/>
          <p:nvPr/>
        </p:nvSpPr>
        <p:spPr>
          <a:xfrm>
            <a:off x="1835418" y="5211078"/>
            <a:ext cx="8146782" cy="584775"/>
          </a:xfrm>
          <a:prstGeom prst="rect">
            <a:avLst/>
          </a:prstGeom>
          <a:noFill/>
        </p:spPr>
        <p:txBody>
          <a:bodyPr wrap="none" rtlCol="0">
            <a:spAutoFit/>
          </a:bodyPr>
          <a:lstStyle/>
          <a:p>
            <a:r>
              <a:rPr lang="en-US" sz="3200" b="1" dirty="0"/>
              <a:t>If GOP gets this wrong, it could happen again</a:t>
            </a:r>
            <a:endParaRPr lang="en-US" sz="2400" b="1" dirty="0"/>
          </a:p>
        </p:txBody>
      </p:sp>
    </p:spTree>
    <p:extLst>
      <p:ext uri="{BB962C8B-B14F-4D97-AF65-F5344CB8AC3E}">
        <p14:creationId xmlns:p14="http://schemas.microsoft.com/office/powerpoint/2010/main" val="341410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4" descr="JEC_chart.png"/>
          <p:cNvPicPr>
            <a:picLocks noChangeAspect="1"/>
          </p:cNvPicPr>
          <p:nvPr/>
        </p:nvPicPr>
        <p:blipFill>
          <a:blip r:embed="rId3" cstate="print"/>
          <a:srcRect/>
          <a:stretch>
            <a:fillRect/>
          </a:stretch>
        </p:blipFill>
        <p:spPr bwMode="auto">
          <a:xfrm>
            <a:off x="1687514" y="0"/>
            <a:ext cx="8816975" cy="6858000"/>
          </a:xfrm>
          <a:prstGeom prst="rect">
            <a:avLst/>
          </a:prstGeom>
          <a:noFill/>
          <a:ln w="9525">
            <a:noFill/>
            <a:miter lim="800000"/>
            <a:headEnd/>
            <a:tailEnd/>
          </a:ln>
        </p:spPr>
      </p:pic>
    </p:spTree>
    <p:extLst>
      <p:ext uri="{BB962C8B-B14F-4D97-AF65-F5344CB8AC3E}">
        <p14:creationId xmlns:p14="http://schemas.microsoft.com/office/powerpoint/2010/main" val="205564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solidFill>
                  <a:schemeClr val="accent2"/>
                </a:solidFill>
              </a:rPr>
              <a:t>The Market Landscape</a:t>
            </a:r>
          </a:p>
        </p:txBody>
      </p:sp>
      <p:sp>
        <p:nvSpPr>
          <p:cNvPr id="3" name="Subtitle 2"/>
          <p:cNvSpPr>
            <a:spLocks noGrp="1"/>
          </p:cNvSpPr>
          <p:nvPr>
            <p:ph type="subTitle" idx="1"/>
          </p:nvPr>
        </p:nvSpPr>
        <p:spPr/>
        <p:txBody>
          <a:bodyPr>
            <a:normAutofit/>
          </a:bodyPr>
          <a:lstStyle/>
          <a:p>
            <a:r>
              <a:rPr lang="en-US" sz="2800" dirty="0"/>
              <a:t>How the ACA Affected Individual and Group Markets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0794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2">
                    <a:lumMod val="20000"/>
                    <a:lumOff val="80000"/>
                  </a:schemeClr>
                </a:solidFill>
              </a:rPr>
              <a:t>How the ACA Affected Coverage</a:t>
            </a:r>
            <a:br>
              <a:rPr lang="en-US" dirty="0"/>
            </a:br>
            <a:r>
              <a:rPr lang="en-US" sz="3200" dirty="0"/>
              <a:t>Change between December 2013 and September 2016</a:t>
            </a:r>
            <a:endParaRPr lang="en-US" dirty="0"/>
          </a:p>
        </p:txBody>
      </p:sp>
      <p:graphicFrame>
        <p:nvGraphicFramePr>
          <p:cNvPr id="5" name="Content Placeholder 4"/>
          <p:cNvGraphicFramePr>
            <a:graphicFrameLocks noGrp="1"/>
          </p:cNvGraphicFramePr>
          <p:nvPr>
            <p:ph idx="1"/>
            <p:extLst/>
          </p:nvPr>
        </p:nvGraphicFramePr>
        <p:xfrm>
          <a:off x="2145719" y="1690688"/>
          <a:ext cx="7423284" cy="5120640"/>
        </p:xfrm>
        <a:graphic>
          <a:graphicData uri="http://schemas.openxmlformats.org/drawingml/2006/table">
            <a:tbl>
              <a:tblPr firstRow="1" bandRow="1">
                <a:tableStyleId>{5C22544A-7EE6-4342-B048-85BDC9FD1C3A}</a:tableStyleId>
              </a:tblPr>
              <a:tblGrid>
                <a:gridCol w="4963419">
                  <a:extLst>
                    <a:ext uri="{9D8B030D-6E8A-4147-A177-3AD203B41FA5}">
                      <a16:colId xmlns:a16="http://schemas.microsoft.com/office/drawing/2014/main" val="20000"/>
                    </a:ext>
                  </a:extLst>
                </a:gridCol>
                <a:gridCol w="2459865">
                  <a:extLst>
                    <a:ext uri="{9D8B030D-6E8A-4147-A177-3AD203B41FA5}">
                      <a16:colId xmlns:a16="http://schemas.microsoft.com/office/drawing/2014/main" val="20001"/>
                    </a:ext>
                  </a:extLst>
                </a:gridCol>
              </a:tblGrid>
              <a:tr h="370840">
                <a:tc>
                  <a:txBody>
                    <a:bodyPr/>
                    <a:lstStyle/>
                    <a:p>
                      <a:endParaRPr lang="en-US" sz="1400" dirty="0"/>
                    </a:p>
                  </a:txBody>
                  <a:tcPr/>
                </a:tc>
                <a:tc>
                  <a:txBody>
                    <a:bodyPr/>
                    <a:lstStyle/>
                    <a:p>
                      <a:pPr algn="r"/>
                      <a:r>
                        <a:rPr lang="en-US" sz="2400" dirty="0"/>
                        <a:t>Net Change</a:t>
                      </a:r>
                    </a:p>
                  </a:txBody>
                  <a:tcPr/>
                </a:tc>
                <a:extLst>
                  <a:ext uri="{0D108BD9-81ED-4DB2-BD59-A6C34878D82A}">
                    <a16:rowId xmlns:a16="http://schemas.microsoft.com/office/drawing/2014/main" val="10000"/>
                  </a:ext>
                </a:extLst>
              </a:tr>
              <a:tr h="370840">
                <a:tc>
                  <a:txBody>
                    <a:bodyPr/>
                    <a:lstStyle/>
                    <a:p>
                      <a:r>
                        <a:rPr lang="en-US" sz="2400" b="0" dirty="0"/>
                        <a:t>Individual Coverage</a:t>
                      </a:r>
                    </a:p>
                  </a:txBody>
                  <a:tcPr/>
                </a:tc>
                <a:tc>
                  <a:txBody>
                    <a:bodyPr/>
                    <a:lstStyle/>
                    <a:p>
                      <a:pPr algn="r"/>
                      <a:r>
                        <a:rPr lang="en-US" sz="2400" b="0" dirty="0"/>
                        <a:t>+6.7 million</a:t>
                      </a:r>
                    </a:p>
                  </a:txBody>
                  <a:tcPr/>
                </a:tc>
                <a:extLst>
                  <a:ext uri="{0D108BD9-81ED-4DB2-BD59-A6C34878D82A}">
                    <a16:rowId xmlns:a16="http://schemas.microsoft.com/office/drawing/2014/main" val="10001"/>
                  </a:ext>
                </a:extLst>
              </a:tr>
              <a:tr h="370840">
                <a:tc>
                  <a:txBody>
                    <a:bodyPr/>
                    <a:lstStyle/>
                    <a:p>
                      <a:r>
                        <a:rPr lang="en-US" sz="2400" dirty="0"/>
                        <a:t>Group Coverage</a:t>
                      </a:r>
                    </a:p>
                  </a:txBody>
                  <a:tcPr/>
                </a:tc>
                <a:tc>
                  <a:txBody>
                    <a:bodyPr/>
                    <a:lstStyle/>
                    <a:p>
                      <a:pPr algn="r"/>
                      <a:endParaRPr lang="en-US" sz="2400" dirty="0"/>
                    </a:p>
                  </a:txBody>
                  <a:tcPr/>
                </a:tc>
                <a:extLst>
                  <a:ext uri="{0D108BD9-81ED-4DB2-BD59-A6C34878D82A}">
                    <a16:rowId xmlns:a16="http://schemas.microsoft.com/office/drawing/2014/main" val="10002"/>
                  </a:ext>
                </a:extLst>
              </a:tr>
              <a:tr h="370840">
                <a:tc>
                  <a:txBody>
                    <a:bodyPr/>
                    <a:lstStyle/>
                    <a:p>
                      <a:r>
                        <a:rPr lang="en-US" sz="2400" dirty="0"/>
                        <a:t>    Fully</a:t>
                      </a:r>
                      <a:r>
                        <a:rPr lang="en-US" sz="2400" baseline="0" dirty="0"/>
                        <a:t> Insured</a:t>
                      </a:r>
                      <a:endParaRPr lang="en-US" sz="2400" dirty="0"/>
                    </a:p>
                  </a:txBody>
                  <a:tcPr/>
                </a:tc>
                <a:tc>
                  <a:txBody>
                    <a:bodyPr/>
                    <a:lstStyle/>
                    <a:p>
                      <a:pPr algn="r"/>
                      <a:r>
                        <a:rPr lang="en-US" sz="2400" dirty="0"/>
                        <a:t>-8.7 million</a:t>
                      </a:r>
                    </a:p>
                  </a:txBody>
                  <a:tcPr/>
                </a:tc>
                <a:extLst>
                  <a:ext uri="{0D108BD9-81ED-4DB2-BD59-A6C34878D82A}">
                    <a16:rowId xmlns:a16="http://schemas.microsoft.com/office/drawing/2014/main" val="10003"/>
                  </a:ext>
                </a:extLst>
              </a:tr>
              <a:tr h="370840">
                <a:tc>
                  <a:txBody>
                    <a:bodyPr/>
                    <a:lstStyle/>
                    <a:p>
                      <a:r>
                        <a:rPr lang="en-US" sz="2400" dirty="0"/>
                        <a:t>    Self-insured</a:t>
                      </a:r>
                    </a:p>
                  </a:txBody>
                  <a:tcPr/>
                </a:tc>
                <a:tc>
                  <a:txBody>
                    <a:bodyPr/>
                    <a:lstStyle/>
                    <a:p>
                      <a:pPr algn="r"/>
                      <a:r>
                        <a:rPr lang="en-US" sz="2400" dirty="0"/>
                        <a:t>+4.8 million</a:t>
                      </a:r>
                    </a:p>
                  </a:txBody>
                  <a:tcPr/>
                </a:tc>
                <a:extLst>
                  <a:ext uri="{0D108BD9-81ED-4DB2-BD59-A6C34878D82A}">
                    <a16:rowId xmlns:a16="http://schemas.microsoft.com/office/drawing/2014/main" val="10004"/>
                  </a:ext>
                </a:extLst>
              </a:tr>
              <a:tr h="370840">
                <a:tc>
                  <a:txBody>
                    <a:bodyPr/>
                    <a:lstStyle/>
                    <a:p>
                      <a:r>
                        <a:rPr lang="en-US" sz="2400" b="1" dirty="0"/>
                        <a:t>    </a:t>
                      </a:r>
                      <a:r>
                        <a:rPr lang="en-US" sz="2400" b="0" i="1" dirty="0"/>
                        <a:t>Net</a:t>
                      </a:r>
                      <a:r>
                        <a:rPr lang="en-US" sz="2400" b="0" i="1" baseline="0" dirty="0"/>
                        <a:t> Group Change</a:t>
                      </a:r>
                      <a:endParaRPr lang="en-US" sz="2400" b="1" dirty="0"/>
                    </a:p>
                  </a:txBody>
                  <a:tcPr/>
                </a:tc>
                <a:tc>
                  <a:txBody>
                    <a:bodyPr/>
                    <a:lstStyle/>
                    <a:p>
                      <a:pPr algn="r"/>
                      <a:r>
                        <a:rPr lang="en-US" sz="2400" b="1" dirty="0"/>
                        <a:t>-</a:t>
                      </a:r>
                      <a:r>
                        <a:rPr lang="en-US" sz="2400" b="0" dirty="0"/>
                        <a:t>3.9 million</a:t>
                      </a:r>
                    </a:p>
                  </a:txBody>
                  <a:tcPr/>
                </a:tc>
                <a:extLst>
                  <a:ext uri="{0D108BD9-81ED-4DB2-BD59-A6C34878D82A}">
                    <a16:rowId xmlns:a16="http://schemas.microsoft.com/office/drawing/2014/main" val="10005"/>
                  </a:ext>
                </a:extLst>
              </a:tr>
              <a:tr h="370840">
                <a:tc>
                  <a:txBody>
                    <a:bodyPr/>
                    <a:lstStyle/>
                    <a:p>
                      <a:r>
                        <a:rPr lang="en-US" sz="2400" b="0" i="1" dirty="0"/>
                        <a:t>Net</a:t>
                      </a:r>
                      <a:r>
                        <a:rPr lang="en-US" sz="2400" b="0" i="1" baseline="0" dirty="0"/>
                        <a:t> Private Coverage Change</a:t>
                      </a:r>
                      <a:endParaRPr lang="en-US" sz="2400" b="0" i="1" dirty="0"/>
                    </a:p>
                  </a:txBody>
                  <a:tcPr/>
                </a:tc>
                <a:tc>
                  <a:txBody>
                    <a:bodyPr/>
                    <a:lstStyle/>
                    <a:p>
                      <a:pPr algn="r"/>
                      <a:r>
                        <a:rPr lang="en-US" sz="2400" b="0" dirty="0"/>
                        <a:t>+2.8 million</a:t>
                      </a:r>
                    </a:p>
                  </a:txBody>
                  <a:tcPr/>
                </a:tc>
                <a:extLst>
                  <a:ext uri="{0D108BD9-81ED-4DB2-BD59-A6C34878D82A}">
                    <a16:rowId xmlns:a16="http://schemas.microsoft.com/office/drawing/2014/main" val="10006"/>
                  </a:ext>
                </a:extLst>
              </a:tr>
              <a:tr h="370840">
                <a:tc>
                  <a:txBody>
                    <a:bodyPr/>
                    <a:lstStyle/>
                    <a:p>
                      <a:r>
                        <a:rPr lang="en-US" sz="2400" b="0" dirty="0"/>
                        <a:t>Medicaid/CHIP</a:t>
                      </a:r>
                    </a:p>
                  </a:txBody>
                  <a:tcPr/>
                </a:tc>
                <a:tc>
                  <a:txBody>
                    <a:bodyPr/>
                    <a:lstStyle/>
                    <a:p>
                      <a:pPr algn="r"/>
                      <a:r>
                        <a:rPr lang="en-US" sz="2400" b="0" dirty="0"/>
                        <a:t>+13.8 million</a:t>
                      </a:r>
                    </a:p>
                  </a:txBody>
                  <a:tcPr/>
                </a:tc>
                <a:extLst>
                  <a:ext uri="{0D108BD9-81ED-4DB2-BD59-A6C34878D82A}">
                    <a16:rowId xmlns:a16="http://schemas.microsoft.com/office/drawing/2014/main" val="10007"/>
                  </a:ext>
                </a:extLst>
              </a:tr>
              <a:tr h="370840">
                <a:tc>
                  <a:txBody>
                    <a:bodyPr/>
                    <a:lstStyle/>
                    <a:p>
                      <a:r>
                        <a:rPr lang="en-US" sz="2400" b="1" dirty="0"/>
                        <a:t>Total Change in Coverage</a:t>
                      </a:r>
                    </a:p>
                  </a:txBody>
                  <a:tcPr/>
                </a:tc>
                <a:tc>
                  <a:txBody>
                    <a:bodyPr/>
                    <a:lstStyle/>
                    <a:p>
                      <a:pPr algn="r"/>
                      <a:r>
                        <a:rPr lang="en-US" sz="2400" b="1" dirty="0"/>
                        <a:t>+16.6 million</a:t>
                      </a:r>
                    </a:p>
                  </a:txBody>
                  <a:tcPr/>
                </a:tc>
                <a:extLst>
                  <a:ext uri="{0D108BD9-81ED-4DB2-BD59-A6C34878D82A}">
                    <a16:rowId xmlns:a16="http://schemas.microsoft.com/office/drawing/2014/main" val="10008"/>
                  </a:ext>
                </a:extLst>
              </a:tr>
              <a:tr h="370840">
                <a:tc gridSpan="2">
                  <a:txBody>
                    <a:bodyPr/>
                    <a:lstStyle/>
                    <a:p>
                      <a:r>
                        <a:rPr lang="en-US" sz="1200" b="1" i="0" dirty="0"/>
                        <a:t>NOTE:</a:t>
                      </a:r>
                      <a:r>
                        <a:rPr lang="en-US" sz="1200" b="1" i="0" baseline="0" dirty="0"/>
                        <a:t> </a:t>
                      </a:r>
                      <a:r>
                        <a:rPr lang="en-US" sz="1200" i="0" baseline="0" dirty="0"/>
                        <a:t>Excludes FEHB, MA and supplemental coverage products, such as dental, vision, Rx and Medigap.</a:t>
                      </a:r>
                      <a:endParaRPr lang="en-US" sz="1200" i="0" dirty="0"/>
                    </a:p>
                    <a:p>
                      <a:r>
                        <a:rPr lang="en-US" sz="1200" b="1" i="0" dirty="0"/>
                        <a:t>Source: </a:t>
                      </a:r>
                      <a:r>
                        <a:rPr lang="en-US" sz="1200" i="0" dirty="0"/>
                        <a:t>Haislmaier</a:t>
                      </a:r>
                      <a:r>
                        <a:rPr lang="en-US" sz="1200" i="0" baseline="0" dirty="0"/>
                        <a:t> and Gonshorowski, “2015 Health Insurance Enrollment,” Heritage Foundation; Haislmaier testimony before House Budget Committee, January 24, 2017. Data on private markets based on Mark Farrah dataset compiled from insurer NAIC filings.  Medicaid, which includes CHIP, based on data compiled by CMS and the Kaiser Family Foundation.</a:t>
                      </a:r>
                      <a:endParaRPr lang="en-US" sz="1200" i="0" dirty="0"/>
                    </a:p>
                  </a:txBody>
                  <a:tcPr/>
                </a:tc>
                <a:tc hMerge="1">
                  <a:txBody>
                    <a:bodyPr/>
                    <a:lstStyle/>
                    <a:p>
                      <a:pPr algn="r"/>
                      <a:endParaRPr lang="en-US"/>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62455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2"/>
                </a:solidFill>
              </a:rPr>
              <a:t>Medicaid: Primary Source of Coverage Gains</a:t>
            </a:r>
            <a:br>
              <a:rPr lang="en-US" dirty="0"/>
            </a:br>
            <a:r>
              <a:rPr lang="en-US" sz="2400" dirty="0"/>
              <a:t>December 2013 – September 2016</a:t>
            </a:r>
            <a:endParaRPr lang="en-US" dirty="0"/>
          </a:p>
        </p:txBody>
      </p:sp>
      <p:graphicFrame>
        <p:nvGraphicFramePr>
          <p:cNvPr id="9" name="Content Placeholder 8"/>
          <p:cNvGraphicFramePr>
            <a:graphicFrameLocks noGrp="1"/>
          </p:cNvGraphicFramePr>
          <p:nvPr>
            <p:ph idx="1"/>
            <p:extLst/>
          </p:nvPr>
        </p:nvGraphicFramePr>
        <p:xfrm>
          <a:off x="1120775" y="1825625"/>
          <a:ext cx="102330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767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20000"/>
                    <a:lumOff val="80000"/>
                  </a:schemeClr>
                </a:solidFill>
              </a:rPr>
              <a:t>Effect of Individual Mandate 2015</a:t>
            </a:r>
            <a:br>
              <a:rPr lang="en-US" dirty="0"/>
            </a:br>
            <a:r>
              <a:rPr lang="en-US" sz="2800" dirty="0"/>
              <a:t>Source: IRS</a:t>
            </a:r>
            <a:endParaRPr lang="en-US" dirty="0"/>
          </a:p>
        </p:txBody>
      </p:sp>
      <p:graphicFrame>
        <p:nvGraphicFramePr>
          <p:cNvPr id="7" name="Content Placeholder 6"/>
          <p:cNvGraphicFramePr>
            <a:graphicFrameLocks noGrp="1"/>
          </p:cNvGraphicFramePr>
          <p:nvPr>
            <p:ph idx="1"/>
            <p:extLst/>
          </p:nvPr>
        </p:nvGraphicFramePr>
        <p:xfrm>
          <a:off x="1120775" y="1825625"/>
          <a:ext cx="102330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02111984F5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2616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09650" y="987427"/>
            <a:ext cx="3962400" cy="4802188"/>
          </a:xfrm>
        </p:spPr>
        <p:txBody>
          <a:bodyPr>
            <a:normAutofit/>
          </a:bodyPr>
          <a:lstStyle/>
          <a:p>
            <a:pPr lvl="0"/>
            <a:r>
              <a:rPr lang="en-US" sz="4200" b="1" dirty="0">
                <a:solidFill>
                  <a:schemeClr val="accent2"/>
                </a:solidFill>
              </a:rPr>
              <a:t>Overview of the congressional process for Repeal and Replace</a:t>
            </a:r>
            <a:endParaRPr lang="en-US" sz="4200" dirty="0">
              <a:solidFill>
                <a:schemeClr val="accent2"/>
              </a:solidFill>
            </a:endParaRPr>
          </a:p>
          <a:p>
            <a:r>
              <a:rPr lang="en-US" sz="4000" b="1" dirty="0"/>
              <a:t> </a:t>
            </a:r>
            <a:endParaRPr lang="en-US" sz="4000" dirty="0"/>
          </a:p>
          <a:p>
            <a:pPr lvl="1"/>
            <a:r>
              <a:rPr lang="en-US" sz="2800" b="1" dirty="0"/>
              <a:t>Impact of the process on policy options</a:t>
            </a:r>
            <a:endParaRPr lang="en-US" sz="2800" dirty="0"/>
          </a:p>
          <a:p>
            <a:endParaRPr lang="en-US" dirty="0"/>
          </a:p>
        </p:txBody>
      </p:sp>
      <p:pic>
        <p:nvPicPr>
          <p:cNvPr id="5" name="Picture Placeholder 4"/>
          <p:cNvPicPr>
            <a:picLocks noGrp="1" noChangeAspect="1"/>
          </p:cNvPicPr>
          <p:nvPr>
            <p:ph type="pic" idx="1"/>
          </p:nvPr>
        </p:nvPicPr>
        <p:blipFill>
          <a:blip r:embed="rId3"/>
          <a:srcRect l="7926" r="7926"/>
          <a:stretch>
            <a:fillRect/>
          </a:stretch>
        </p:blipFill>
        <p:spPr>
          <a:prstGeom prst="rect">
            <a:avLst/>
          </a:prstGeom>
        </p:spPr>
      </p:pic>
    </p:spTree>
    <p:extLst>
      <p:ext uri="{BB962C8B-B14F-4D97-AF65-F5344CB8AC3E}">
        <p14:creationId xmlns:p14="http://schemas.microsoft.com/office/powerpoint/2010/main" val="391788046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2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2_B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5623</TotalTime>
  <Words>1027</Words>
  <Application>Microsoft Office PowerPoint</Application>
  <PresentationFormat>Widescreen</PresentationFormat>
  <Paragraphs>189</Paragraphs>
  <Slides>28</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Corbel</vt:lpstr>
      <vt:lpstr>Wingdings</vt:lpstr>
      <vt:lpstr>Depth</vt:lpstr>
      <vt:lpstr>1_Depth</vt:lpstr>
      <vt:lpstr>2_Beam</vt:lpstr>
      <vt:lpstr>Repeal and Replace:  Is it dead? </vt:lpstr>
      <vt:lpstr>The Political Landscape</vt:lpstr>
      <vt:lpstr>ACA Major Reason For Tectonic Political Shift</vt:lpstr>
      <vt:lpstr>PowerPoint Presentation</vt:lpstr>
      <vt:lpstr>The Market Landscape</vt:lpstr>
      <vt:lpstr>How the ACA Affected Coverage Change between December 2013 and September 2016</vt:lpstr>
      <vt:lpstr>Medicaid: Primary Source of Coverage Gains December 2013 – September 2016</vt:lpstr>
      <vt:lpstr>Effect of Individual Mandate 2015 Source: IRS</vt:lpstr>
      <vt:lpstr>PowerPoint Presentation</vt:lpstr>
      <vt:lpstr>Last Year’s Partial Repeal Bill</vt:lpstr>
      <vt:lpstr>PowerPoint Presentation</vt:lpstr>
      <vt:lpstr>2017 “Replace” Legislation </vt:lpstr>
      <vt:lpstr>PowerPoint Presentation</vt:lpstr>
      <vt:lpstr>What was in the 2017 Replace bill?</vt:lpstr>
      <vt:lpstr>Replace bill also included…</vt:lpstr>
      <vt:lpstr>CBO says…</vt:lpstr>
      <vt:lpstr>But CBO ascribes magical powers to the individual mandate… </vt:lpstr>
      <vt:lpstr>The 2017 effort</vt:lpstr>
      <vt:lpstr>PowerPoint Presentation</vt:lpstr>
      <vt:lpstr>PowerPoint Presentation</vt:lpstr>
      <vt:lpstr>States are looking at opportunities</vt:lpstr>
      <vt:lpstr>An immediate risk</vt:lpstr>
      <vt:lpstr>PowerPoint Presentation</vt:lpstr>
      <vt:lpstr>  Republican three-prong plan</vt:lpstr>
      <vt:lpstr>PowerPoint Presentation</vt:lpstr>
      <vt:lpstr>President Trump’s Executive Order</vt:lpstr>
      <vt:lpstr>How HHS Can Use That Authority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CMMI</dc:title>
  <dc:creator>Doug Badger</dc:creator>
  <cp:lastModifiedBy>gracemarie</cp:lastModifiedBy>
  <cp:revision>272</cp:revision>
  <cp:lastPrinted>2017-03-20T23:50:35Z</cp:lastPrinted>
  <dcterms:created xsi:type="dcterms:W3CDTF">2016-10-31T18:08:28Z</dcterms:created>
  <dcterms:modified xsi:type="dcterms:W3CDTF">2017-03-28T18:22:55Z</dcterms:modified>
</cp:coreProperties>
</file>